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48" r:id="rId1"/>
    <p:sldMasterId id="2147483957" r:id="rId2"/>
  </p:sldMasterIdLst>
  <p:notesMasterIdLst>
    <p:notesMasterId r:id="rId38"/>
  </p:notesMasterIdLst>
  <p:sldIdLst>
    <p:sldId id="308" r:id="rId3"/>
    <p:sldId id="309" r:id="rId4"/>
    <p:sldId id="310" r:id="rId5"/>
    <p:sldId id="258" r:id="rId6"/>
    <p:sldId id="312" r:id="rId7"/>
    <p:sldId id="313" r:id="rId8"/>
    <p:sldId id="314" r:id="rId9"/>
    <p:sldId id="264" r:id="rId10"/>
    <p:sldId id="311" r:id="rId11"/>
    <p:sldId id="265" r:id="rId12"/>
    <p:sldId id="287" r:id="rId13"/>
    <p:sldId id="288" r:id="rId14"/>
    <p:sldId id="289" r:id="rId15"/>
    <p:sldId id="290" r:id="rId16"/>
    <p:sldId id="293" r:id="rId17"/>
    <p:sldId id="294" r:id="rId18"/>
    <p:sldId id="297" r:id="rId19"/>
    <p:sldId id="315" r:id="rId20"/>
    <p:sldId id="316" r:id="rId21"/>
    <p:sldId id="317" r:id="rId22"/>
    <p:sldId id="318" r:id="rId23"/>
    <p:sldId id="319" r:id="rId24"/>
    <p:sldId id="320" r:id="rId25"/>
    <p:sldId id="302" r:id="rId26"/>
    <p:sldId id="303" r:id="rId27"/>
    <p:sldId id="322" r:id="rId28"/>
    <p:sldId id="323" r:id="rId29"/>
    <p:sldId id="321" r:id="rId30"/>
    <p:sldId id="304" r:id="rId31"/>
    <p:sldId id="324" r:id="rId32"/>
    <p:sldId id="325" r:id="rId33"/>
    <p:sldId id="326" r:id="rId34"/>
    <p:sldId id="327" r:id="rId35"/>
    <p:sldId id="328" r:id="rId36"/>
    <p:sldId id="32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ckey, Gina" initials="MG" lastIdx="10" clrIdx="0">
    <p:extLst>
      <p:ext uri="{19B8F6BF-5375-455C-9EA6-DF929625EA0E}">
        <p15:presenceInfo xmlns:p15="http://schemas.microsoft.com/office/powerpoint/2012/main" userId="S-1-5-21-2125796797-660828019-1501187911-3094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E1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7" autoAdjust="0"/>
    <p:restoredTop sz="94660"/>
  </p:normalViewPr>
  <p:slideViewPr>
    <p:cSldViewPr snapToGrid="0">
      <p:cViewPr varScale="1">
        <p:scale>
          <a:sx n="113" d="100"/>
          <a:sy n="113" d="100"/>
        </p:scale>
        <p:origin x="8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F11AD9-485B-41C2-ACC8-A40B83D65F48}" type="datetimeFigureOut">
              <a:rPr lang="en-US" smtClean="0"/>
              <a:t>9/11/2023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1D05F-9CED-4931-830C-C9E3B5F4A2D1}" type="slidenum">
              <a:rPr lang="en-US" smtClean="0"/>
              <a:t>‹#›</a:t>
            </a:fld>
            <a:endParaRPr lang="en-US"/>
          </a:p>
        </p:txBody>
      </p:sp>
    </p:spTree>
    <p:extLst>
      <p:ext uri="{BB962C8B-B14F-4D97-AF65-F5344CB8AC3E}">
        <p14:creationId xmlns:p14="http://schemas.microsoft.com/office/powerpoint/2010/main" val="1796842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1482F-54C6-43CB-93CB-B67A4221CEDF}" type="slidenum">
              <a:rPr lang="en-US" smtClean="0"/>
              <a:t>1</a:t>
            </a:fld>
            <a:endParaRPr lang="en-US" dirty="0"/>
          </a:p>
        </p:txBody>
      </p:sp>
    </p:spTree>
    <p:extLst>
      <p:ext uri="{BB962C8B-B14F-4D97-AF65-F5344CB8AC3E}">
        <p14:creationId xmlns:p14="http://schemas.microsoft.com/office/powerpoint/2010/main" val="386531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1482F-54C6-43CB-93CB-B67A4221CEDF}" type="slidenum">
              <a:rPr lang="en-US" smtClean="0"/>
              <a:t>9</a:t>
            </a:fld>
            <a:endParaRPr lang="en-US" dirty="0"/>
          </a:p>
        </p:txBody>
      </p:sp>
    </p:spTree>
    <p:extLst>
      <p:ext uri="{BB962C8B-B14F-4D97-AF65-F5344CB8AC3E}">
        <p14:creationId xmlns:p14="http://schemas.microsoft.com/office/powerpoint/2010/main" val="1644517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1482F-54C6-43CB-93CB-B67A4221CEDF}" type="slidenum">
              <a:rPr lang="en-US" smtClean="0"/>
              <a:t>18</a:t>
            </a:fld>
            <a:endParaRPr lang="en-US" dirty="0"/>
          </a:p>
        </p:txBody>
      </p:sp>
    </p:spTree>
    <p:extLst>
      <p:ext uri="{BB962C8B-B14F-4D97-AF65-F5344CB8AC3E}">
        <p14:creationId xmlns:p14="http://schemas.microsoft.com/office/powerpoint/2010/main" val="1433627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1482F-54C6-43CB-93CB-B67A4221CEDF}" type="slidenum">
              <a:rPr lang="en-US" smtClean="0"/>
              <a:t>23</a:t>
            </a:fld>
            <a:endParaRPr lang="en-US" dirty="0"/>
          </a:p>
        </p:txBody>
      </p:sp>
    </p:spTree>
    <p:extLst>
      <p:ext uri="{BB962C8B-B14F-4D97-AF65-F5344CB8AC3E}">
        <p14:creationId xmlns:p14="http://schemas.microsoft.com/office/powerpoint/2010/main" val="3447218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1482F-54C6-43CB-93CB-B67A4221CEDF}" type="slidenum">
              <a:rPr lang="en-US" smtClean="0"/>
              <a:t>30</a:t>
            </a:fld>
            <a:endParaRPr lang="en-US" dirty="0"/>
          </a:p>
        </p:txBody>
      </p:sp>
    </p:spTree>
    <p:extLst>
      <p:ext uri="{BB962C8B-B14F-4D97-AF65-F5344CB8AC3E}">
        <p14:creationId xmlns:p14="http://schemas.microsoft.com/office/powerpoint/2010/main" val="22931958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image" Target="../media/image2.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15E921F-37C4-9A4A-A306-91EB2DCEE060}"/>
              </a:ext>
            </a:extLst>
          </p:cNvPr>
          <p:cNvSpPr/>
          <p:nvPr/>
        </p:nvSpPr>
        <p:spPr bwMode="gray">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257314"/>
              <a:gd name="connsiteY0" fmla="*/ 0 h 6858000"/>
              <a:gd name="connsiteX1" fmla="*/ 12192000 w 12257314"/>
              <a:gd name="connsiteY1" fmla="*/ 0 h 6858000"/>
              <a:gd name="connsiteX2" fmla="*/ 12257314 w 12257314"/>
              <a:gd name="connsiteY2" fmla="*/ 3265715 h 6858000"/>
              <a:gd name="connsiteX3" fmla="*/ 0 w 12257314"/>
              <a:gd name="connsiteY3" fmla="*/ 6858000 h 6858000"/>
              <a:gd name="connsiteX4" fmla="*/ 0 w 12257314"/>
              <a:gd name="connsiteY4" fmla="*/ 0 h 6858000"/>
              <a:gd name="connsiteX0" fmla="*/ 0 w 12273643"/>
              <a:gd name="connsiteY0" fmla="*/ 0 h 6858000"/>
              <a:gd name="connsiteX1" fmla="*/ 12192000 w 12273643"/>
              <a:gd name="connsiteY1" fmla="*/ 0 h 6858000"/>
              <a:gd name="connsiteX2" fmla="*/ 12273643 w 12273643"/>
              <a:gd name="connsiteY2" fmla="*/ 1632858 h 6858000"/>
              <a:gd name="connsiteX3" fmla="*/ 0 w 12273643"/>
              <a:gd name="connsiteY3" fmla="*/ 6858000 h 6858000"/>
              <a:gd name="connsiteX4" fmla="*/ 0 w 12273643"/>
              <a:gd name="connsiteY4" fmla="*/ 0 h 6858000"/>
              <a:gd name="connsiteX0" fmla="*/ 0 w 12192000"/>
              <a:gd name="connsiteY0" fmla="*/ 0 h 6858000"/>
              <a:gd name="connsiteX1" fmla="*/ 12192000 w 12192000"/>
              <a:gd name="connsiteY1" fmla="*/ 0 h 6858000"/>
              <a:gd name="connsiteX2" fmla="*/ 12192000 w 12192000"/>
              <a:gd name="connsiteY2" fmla="*/ 2400301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12192000 w 12192000"/>
              <a:gd name="connsiteY2" fmla="*/ 2367644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2367644"/>
                </a:lnTo>
                <a:lnTo>
                  <a:pt x="0" y="6858000"/>
                </a:lnTo>
                <a:lnTo>
                  <a:pt x="0" y="0"/>
                </a:lnTo>
                <a:close/>
              </a:path>
            </a:pathLst>
          </a:custGeom>
          <a:gradFill>
            <a:gsLst>
              <a:gs pos="0">
                <a:srgbClr val="307AAD"/>
              </a:gs>
              <a:gs pos="0">
                <a:srgbClr val="307AAD"/>
              </a:gs>
              <a:gs pos="0">
                <a:srgbClr val="307AAD"/>
              </a:gs>
              <a:gs pos="97000">
                <a:srgbClr val="307AAD"/>
              </a:gs>
            </a:gsLst>
            <a:lin ang="0" scaled="1"/>
          </a:gradFill>
          <a:ln w="9525">
            <a:noFill/>
          </a:ln>
          <a:effectLst>
            <a:outerShdw blurRad="508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 name="Title"/>
          <p:cNvSpPr>
            <a:spLocks noGrp="1"/>
          </p:cNvSpPr>
          <p:nvPr>
            <p:ph type="ctrTitle" hasCustomPrompt="1"/>
            <p:custDataLst>
              <p:tags r:id="rId1"/>
            </p:custDataLst>
          </p:nvPr>
        </p:nvSpPr>
        <p:spPr>
          <a:xfrm>
            <a:off x="914400" y="1325880"/>
            <a:ext cx="10363200" cy="1270363"/>
          </a:xfrm>
        </p:spPr>
        <p:txBody>
          <a:bodyPr lIns="128016" tIns="64008" rIns="128016" bIns="64008" anchor="b" anchorCtr="0">
            <a:normAutofit/>
          </a:bodyPr>
          <a:lstStyle>
            <a:lvl1pPr algn="l">
              <a:spcBef>
                <a:spcPct val="0"/>
              </a:spcBef>
              <a:defRPr sz="6000" b="1" i="0">
                <a:solidFill>
                  <a:schemeClr val="bg1"/>
                </a:solidFill>
                <a:latin typeface="+mj-lt"/>
              </a:defRPr>
            </a:lvl1pPr>
          </a:lstStyle>
          <a:p>
            <a:r>
              <a:rPr lang="en-US" dirty="0"/>
              <a:t>Click to add title</a:t>
            </a:r>
          </a:p>
        </p:txBody>
      </p:sp>
      <p:sp>
        <p:nvSpPr>
          <p:cNvPr id="6" name="btfpLayoutConfig" hidden="1"/>
          <p:cNvSpPr txBox="1"/>
          <p:nvPr>
            <p:custDataLst>
              <p:tags r:id="rId2"/>
            </p:custDataLst>
          </p:nvPr>
        </p:nvSpPr>
        <p:spPr>
          <a:xfrm>
            <a:off x="12701" y="12700"/>
            <a:ext cx="611312" cy="88092"/>
          </a:xfrm>
          <a:prstGeom prst="rect">
            <a:avLst/>
          </a:prstGeom>
          <a:noFill/>
        </p:spPr>
        <p:txBody>
          <a:bodyPr vert="horz" wrap="none" lIns="36000" tIns="36000" rIns="36000" bIns="36000" rtlCol="0">
            <a:spAutoFit/>
          </a:bodyPr>
          <a:lstStyle/>
          <a:p>
            <a:pPr marL="177786" indent="-177786" defTabSz="711143">
              <a:spcBef>
                <a:spcPts val="1200"/>
              </a:spcBef>
              <a:buFontTx/>
              <a:buChar char="•"/>
            </a:pPr>
            <a:r>
              <a:rPr lang="en-US" sz="100" dirty="0">
                <a:solidFill>
                  <a:srgbClr val="FFFFFF">
                    <a:alpha val="0"/>
                  </a:srgbClr>
                </a:solidFill>
              </a:rPr>
              <a:t>overall_0_131468226384557565 columns_1_131468226384557565 </a:t>
            </a:r>
          </a:p>
        </p:txBody>
      </p:sp>
      <p:pic>
        <p:nvPicPr>
          <p:cNvPr id="11" name="Picture 10">
            <a:extLst>
              <a:ext uri="{FF2B5EF4-FFF2-40B4-BE49-F238E27FC236}">
                <a16:creationId xmlns:a16="http://schemas.microsoft.com/office/drawing/2014/main" id="{39560BEA-979F-F240-B6EA-3390DC021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2106" y="5385611"/>
            <a:ext cx="1968490" cy="1084857"/>
          </a:xfrm>
          <a:prstGeom prst="rect">
            <a:avLst/>
          </a:prstGeom>
        </p:spPr>
      </p:pic>
      <p:sp>
        <p:nvSpPr>
          <p:cNvPr id="19" name="Text Placeholder 18">
            <a:extLst>
              <a:ext uri="{FF2B5EF4-FFF2-40B4-BE49-F238E27FC236}">
                <a16:creationId xmlns:a16="http://schemas.microsoft.com/office/drawing/2014/main" id="{9F000818-D6C4-B44B-BB04-824A1FA0F648}"/>
              </a:ext>
            </a:extLst>
          </p:cNvPr>
          <p:cNvSpPr>
            <a:spLocks noGrp="1"/>
          </p:cNvSpPr>
          <p:nvPr>
            <p:ph type="body" sz="quarter" idx="10"/>
          </p:nvPr>
        </p:nvSpPr>
        <p:spPr>
          <a:xfrm>
            <a:off x="914400" y="2595563"/>
            <a:ext cx="7050088" cy="1355725"/>
          </a:xfrm>
        </p:spPr>
        <p:txBody>
          <a:bodyPr>
            <a:noAutofit/>
          </a:bodyPr>
          <a:lstStyle>
            <a:lvl1pPr>
              <a:defRPr sz="2400" b="0" i="0">
                <a:solidFill>
                  <a:schemeClr val="bg1"/>
                </a:solidFill>
                <a:latin typeface="+mj-lt"/>
              </a:defRPr>
            </a:lvl1pPr>
            <a:lvl2pPr>
              <a:defRPr sz="2400" b="0" i="0">
                <a:solidFill>
                  <a:schemeClr val="bg1"/>
                </a:solidFill>
                <a:latin typeface="Franklin Gothic Medium" panose="020B0603020102020204" pitchFamily="34" charset="0"/>
              </a:defRPr>
            </a:lvl2pPr>
            <a:lvl3pPr>
              <a:defRPr sz="2400" b="0" i="0">
                <a:solidFill>
                  <a:schemeClr val="bg1"/>
                </a:solidFill>
                <a:latin typeface="Franklin Gothic Medium" panose="020B0603020102020204" pitchFamily="34" charset="0"/>
              </a:defRPr>
            </a:lvl3pPr>
            <a:lvl4pPr>
              <a:defRPr sz="2400" b="0" i="0">
                <a:solidFill>
                  <a:schemeClr val="bg1"/>
                </a:solidFill>
                <a:latin typeface="Franklin Gothic Medium" panose="020B0603020102020204" pitchFamily="34" charset="0"/>
              </a:defRPr>
            </a:lvl4pPr>
            <a:lvl5pPr>
              <a:defRPr sz="2400" b="0" i="0">
                <a:solidFill>
                  <a:schemeClr val="bg1"/>
                </a:solidFill>
                <a:latin typeface="Franklin Gothic Medium" panose="020B0603020102020204" pitchFamily="34" charset="0"/>
              </a:defRPr>
            </a:lvl5pPr>
          </a:lstStyle>
          <a:p>
            <a:pPr lvl="0"/>
            <a:r>
              <a:rPr lang="en-US" smtClean="0"/>
              <a:t>Edit Master text styles</a:t>
            </a:r>
          </a:p>
        </p:txBody>
      </p:sp>
    </p:spTree>
    <p:extLst>
      <p:ext uri="{BB962C8B-B14F-4D97-AF65-F5344CB8AC3E}">
        <p14:creationId xmlns:p14="http://schemas.microsoft.com/office/powerpoint/2010/main" val="4193613665"/>
      </p:ext>
    </p:extLst>
  </p:cSld>
  <p:clrMapOvr>
    <a:masterClrMapping/>
  </p:clrMapOvr>
  <p:transition/>
  <p:hf sldNum="0" hdr="0" ftr="0" dt="0"/>
  <p:extLst mod="1">
    <p:ext uri="{DCECCB84-F9BA-43D5-87BE-67443E8EF086}">
      <p15:sldGuideLst xmlns:p15="http://schemas.microsoft.com/office/powerpoint/2012/main">
        <p15:guide id="1" pos="168">
          <p15:clr>
            <a:srgbClr val="CCCCCC"/>
          </p15:clr>
        </p15:guide>
        <p15:guide id="2" pos="7512">
          <p15:clr>
            <a:srgbClr val="CCCCCC"/>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Tree>
    <p:extLst>
      <p:ext uri="{BB962C8B-B14F-4D97-AF65-F5344CB8AC3E}">
        <p14:creationId xmlns:p14="http://schemas.microsoft.com/office/powerpoint/2010/main" val="2426861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15E921F-37C4-9A4A-A306-91EB2DCEE060}"/>
              </a:ext>
            </a:extLst>
          </p:cNvPr>
          <p:cNvSpPr/>
          <p:nvPr userDrawn="1"/>
        </p:nvSpPr>
        <p:spPr bwMode="gray">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257314"/>
              <a:gd name="connsiteY0" fmla="*/ 0 h 6858000"/>
              <a:gd name="connsiteX1" fmla="*/ 12192000 w 12257314"/>
              <a:gd name="connsiteY1" fmla="*/ 0 h 6858000"/>
              <a:gd name="connsiteX2" fmla="*/ 12257314 w 12257314"/>
              <a:gd name="connsiteY2" fmla="*/ 3265715 h 6858000"/>
              <a:gd name="connsiteX3" fmla="*/ 0 w 12257314"/>
              <a:gd name="connsiteY3" fmla="*/ 6858000 h 6858000"/>
              <a:gd name="connsiteX4" fmla="*/ 0 w 12257314"/>
              <a:gd name="connsiteY4" fmla="*/ 0 h 6858000"/>
              <a:gd name="connsiteX0" fmla="*/ 0 w 12273643"/>
              <a:gd name="connsiteY0" fmla="*/ 0 h 6858000"/>
              <a:gd name="connsiteX1" fmla="*/ 12192000 w 12273643"/>
              <a:gd name="connsiteY1" fmla="*/ 0 h 6858000"/>
              <a:gd name="connsiteX2" fmla="*/ 12273643 w 12273643"/>
              <a:gd name="connsiteY2" fmla="*/ 1632858 h 6858000"/>
              <a:gd name="connsiteX3" fmla="*/ 0 w 12273643"/>
              <a:gd name="connsiteY3" fmla="*/ 6858000 h 6858000"/>
              <a:gd name="connsiteX4" fmla="*/ 0 w 12273643"/>
              <a:gd name="connsiteY4" fmla="*/ 0 h 6858000"/>
              <a:gd name="connsiteX0" fmla="*/ 0 w 12192000"/>
              <a:gd name="connsiteY0" fmla="*/ 0 h 6858000"/>
              <a:gd name="connsiteX1" fmla="*/ 12192000 w 12192000"/>
              <a:gd name="connsiteY1" fmla="*/ 0 h 6858000"/>
              <a:gd name="connsiteX2" fmla="*/ 12192000 w 12192000"/>
              <a:gd name="connsiteY2" fmla="*/ 2400301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12192000 w 12192000"/>
              <a:gd name="connsiteY2" fmla="*/ 2367644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2367644"/>
                </a:lnTo>
                <a:lnTo>
                  <a:pt x="0" y="6858000"/>
                </a:lnTo>
                <a:lnTo>
                  <a:pt x="0" y="0"/>
                </a:lnTo>
                <a:close/>
              </a:path>
            </a:pathLst>
          </a:custGeom>
          <a:gradFill>
            <a:gsLst>
              <a:gs pos="0">
                <a:srgbClr val="307AAD"/>
              </a:gs>
              <a:gs pos="98000">
                <a:srgbClr val="307AAD">
                  <a:alpha val="85000"/>
                </a:srgbClr>
              </a:gs>
            </a:gsLst>
            <a:lin ang="0" scaled="1"/>
          </a:gradFill>
          <a:ln w="9525">
            <a:noFill/>
          </a:ln>
          <a:effectLst>
            <a:outerShdw blurRad="508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 name="Title"/>
          <p:cNvSpPr>
            <a:spLocks noGrp="1"/>
          </p:cNvSpPr>
          <p:nvPr userDrawn="1">
            <p:ph type="ctrTitle" hasCustomPrompt="1"/>
            <p:custDataLst>
              <p:tags r:id="rId1"/>
            </p:custDataLst>
          </p:nvPr>
        </p:nvSpPr>
        <p:spPr>
          <a:xfrm>
            <a:off x="914400" y="1325880"/>
            <a:ext cx="10363200" cy="1270363"/>
          </a:xfrm>
        </p:spPr>
        <p:txBody>
          <a:bodyPr lIns="128016" tIns="64008" rIns="128016" bIns="64008" anchor="b" anchorCtr="0">
            <a:normAutofit/>
          </a:bodyPr>
          <a:lstStyle>
            <a:lvl1pPr algn="l">
              <a:spcBef>
                <a:spcPct val="0"/>
              </a:spcBef>
              <a:defRPr sz="6000" b="1" i="0">
                <a:solidFill>
                  <a:schemeClr val="bg1"/>
                </a:solidFill>
                <a:latin typeface="+mj-lt"/>
              </a:defRPr>
            </a:lvl1pPr>
          </a:lstStyle>
          <a:p>
            <a:r>
              <a:rPr lang="en-US" dirty="0"/>
              <a:t>Click to add title</a:t>
            </a:r>
          </a:p>
        </p:txBody>
      </p:sp>
      <p:sp>
        <p:nvSpPr>
          <p:cNvPr id="6" name="btfpLayoutConfig" hidden="1"/>
          <p:cNvSpPr txBox="1"/>
          <p:nvPr userDrawn="1">
            <p:custDataLst>
              <p:tags r:id="rId2"/>
            </p:custDataLst>
          </p:nvPr>
        </p:nvSpPr>
        <p:spPr>
          <a:xfrm>
            <a:off x="12701" y="12700"/>
            <a:ext cx="611312" cy="88092"/>
          </a:xfrm>
          <a:prstGeom prst="rect">
            <a:avLst/>
          </a:prstGeom>
          <a:noFill/>
        </p:spPr>
        <p:txBody>
          <a:bodyPr vert="horz" wrap="none" lIns="36000" tIns="36000" rIns="36000" bIns="36000" rtlCol="0">
            <a:spAutoFit/>
          </a:bodyPr>
          <a:lstStyle/>
          <a:p>
            <a:pPr marL="177786" indent="-177786" defTabSz="711143">
              <a:spcBef>
                <a:spcPts val="1200"/>
              </a:spcBef>
              <a:buFontTx/>
              <a:buChar char="•"/>
            </a:pPr>
            <a:r>
              <a:rPr lang="en-US" sz="100" dirty="0">
                <a:solidFill>
                  <a:srgbClr val="FFFFFF">
                    <a:alpha val="0"/>
                  </a:srgbClr>
                </a:solidFill>
              </a:rPr>
              <a:t>overall_0_131468226384557565 columns_1_131468226384557565 </a:t>
            </a:r>
          </a:p>
        </p:txBody>
      </p:sp>
      <p:sp>
        <p:nvSpPr>
          <p:cNvPr id="19" name="Text Placeholder 18">
            <a:extLst>
              <a:ext uri="{FF2B5EF4-FFF2-40B4-BE49-F238E27FC236}">
                <a16:creationId xmlns:a16="http://schemas.microsoft.com/office/drawing/2014/main" id="{9F000818-D6C4-B44B-BB04-824A1FA0F648}"/>
              </a:ext>
            </a:extLst>
          </p:cNvPr>
          <p:cNvSpPr>
            <a:spLocks noGrp="1"/>
          </p:cNvSpPr>
          <p:nvPr>
            <p:ph type="body" sz="quarter" idx="10"/>
          </p:nvPr>
        </p:nvSpPr>
        <p:spPr>
          <a:xfrm>
            <a:off x="914400" y="2595563"/>
            <a:ext cx="7050088" cy="1355725"/>
          </a:xfrm>
        </p:spPr>
        <p:txBody>
          <a:bodyPr>
            <a:noAutofit/>
          </a:bodyPr>
          <a:lstStyle>
            <a:lvl1pPr>
              <a:defRPr sz="2400" b="0" i="0">
                <a:solidFill>
                  <a:schemeClr val="bg1"/>
                </a:solidFill>
                <a:latin typeface="+mj-lt"/>
              </a:defRPr>
            </a:lvl1pPr>
            <a:lvl2pPr>
              <a:defRPr sz="2400" b="0" i="0">
                <a:solidFill>
                  <a:schemeClr val="bg1"/>
                </a:solidFill>
                <a:latin typeface="Franklin Gothic Medium" panose="020B0603020102020204" pitchFamily="34" charset="0"/>
              </a:defRPr>
            </a:lvl2pPr>
            <a:lvl3pPr>
              <a:defRPr sz="2400" b="0" i="0">
                <a:solidFill>
                  <a:schemeClr val="bg1"/>
                </a:solidFill>
                <a:latin typeface="Franklin Gothic Medium" panose="020B0603020102020204" pitchFamily="34" charset="0"/>
              </a:defRPr>
            </a:lvl3pPr>
            <a:lvl4pPr>
              <a:defRPr sz="2400" b="0" i="0">
                <a:solidFill>
                  <a:schemeClr val="bg1"/>
                </a:solidFill>
                <a:latin typeface="Franklin Gothic Medium" panose="020B0603020102020204" pitchFamily="34" charset="0"/>
              </a:defRPr>
            </a:lvl4pPr>
            <a:lvl5pPr>
              <a:defRPr sz="2400" b="0" i="0">
                <a:solidFill>
                  <a:schemeClr val="bg1"/>
                </a:solidFill>
                <a:latin typeface="Franklin Gothic Medium" panose="020B0603020102020204" pitchFamily="34" charset="0"/>
              </a:defRPr>
            </a:lvl5pPr>
          </a:lstStyle>
          <a:p>
            <a:pPr lvl="0"/>
            <a:r>
              <a:rPr lang="en-US" smtClean="0"/>
              <a:t>Edit Master text styles</a:t>
            </a:r>
          </a:p>
        </p:txBody>
      </p:sp>
      <p:pic>
        <p:nvPicPr>
          <p:cNvPr id="7" name="Picture 6">
            <a:extLst>
              <a:ext uri="{FF2B5EF4-FFF2-40B4-BE49-F238E27FC236}">
                <a16:creationId xmlns:a16="http://schemas.microsoft.com/office/drawing/2014/main" id="{39560BEA-979F-F240-B6EA-3390DC0214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82106" y="5385611"/>
            <a:ext cx="1968490" cy="1084857"/>
          </a:xfrm>
          <a:prstGeom prst="rect">
            <a:avLst/>
          </a:prstGeom>
        </p:spPr>
      </p:pic>
    </p:spTree>
    <p:extLst>
      <p:ext uri="{BB962C8B-B14F-4D97-AF65-F5344CB8AC3E}">
        <p14:creationId xmlns:p14="http://schemas.microsoft.com/office/powerpoint/2010/main" val="656396510"/>
      </p:ext>
    </p:extLst>
  </p:cSld>
  <p:clrMapOvr>
    <a:masterClrMapping/>
  </p:clrMapOvr>
  <p:transition/>
  <p:extLst mod="1">
    <p:ext uri="{DCECCB84-F9BA-43D5-87BE-67443E8EF086}">
      <p15:sldGuideLst xmlns:p15="http://schemas.microsoft.com/office/powerpoint/2012/main">
        <p15:guide id="1" pos="168">
          <p15:clr>
            <a:srgbClr val="CCCCCC"/>
          </p15:clr>
        </p15:guide>
        <p15:guide id="2" pos="7512">
          <p15:clr>
            <a:srgbClr val="CCCCCC"/>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2DAE12-B695-41C0-B383-0D85BB6F3DF4}"/>
              </a:ext>
            </a:extLst>
          </p:cNvPr>
          <p:cNvSpPr>
            <a:spLocks noGrp="1"/>
          </p:cNvSpPr>
          <p:nvPr>
            <p:ph idx="1"/>
          </p:nvPr>
        </p:nvSpPr>
        <p:spPr>
          <a:xfrm>
            <a:off x="609600" y="1600200"/>
            <a:ext cx="10912928" cy="4526280"/>
          </a:xfrm>
        </p:spPr>
        <p:txBody>
          <a:bodyPr/>
          <a:lstStyle>
            <a:lvl1pPr>
              <a:defRPr b="0" i="0">
                <a:latin typeface="Times New Roman" panose="02020603050405020304" pitchFamily="18" charset="0"/>
                <a:cs typeface="Times New Roman" panose="02020603050405020304" pitchFamily="18" charset="0"/>
              </a:defRPr>
            </a:lvl1pPr>
            <a:lvl2pPr>
              <a:defRPr b="0" i="0">
                <a:latin typeface="Times New Roman" panose="02020603050405020304" pitchFamily="18" charset="0"/>
                <a:cs typeface="Times New Roman" panose="02020603050405020304" pitchFamily="18" charset="0"/>
              </a:defRPr>
            </a:lvl2pPr>
            <a:lvl3pPr>
              <a:defRPr b="0" i="0">
                <a:latin typeface="Times New Roman" panose="02020603050405020304" pitchFamily="18" charset="0"/>
                <a:cs typeface="Times New Roman" panose="02020603050405020304" pitchFamily="18" charset="0"/>
              </a:defRPr>
            </a:lvl3pPr>
            <a:lvl4pPr>
              <a:defRPr b="0" i="0">
                <a:latin typeface="Times New Roman" panose="02020603050405020304" pitchFamily="18" charset="0"/>
                <a:cs typeface="Times New Roman" panose="02020603050405020304" pitchFamily="18" charset="0"/>
              </a:defRPr>
            </a:lvl4pPr>
            <a:lvl5pPr>
              <a:defRPr b="0" i="0">
                <a:latin typeface="Times New Roman" panose="02020603050405020304" pitchFamily="18" charset="0"/>
                <a:cs typeface="Times New Roman" panose="02020603050405020304" pitchFamily="18"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a:extLst>
              <a:ext uri="{FF2B5EF4-FFF2-40B4-BE49-F238E27FC236}">
                <a16:creationId xmlns:a16="http://schemas.microsoft.com/office/drawing/2014/main" id="{39402AC3-805B-4E2A-A073-16AA6059B6C2}"/>
              </a:ext>
            </a:extLst>
          </p:cNvPr>
          <p:cNvSpPr>
            <a:spLocks noGrp="1"/>
          </p:cNvSpPr>
          <p:nvPr>
            <p:ph type="title"/>
          </p:nvPr>
        </p:nvSpPr>
        <p:spPr>
          <a:xfrm>
            <a:off x="609600" y="64008"/>
            <a:ext cx="8229600" cy="1051560"/>
          </a:xfrm>
        </p:spPr>
        <p:txBody>
          <a:bodyPr anchor="ctr"/>
          <a:lstStyle>
            <a:lvl1pPr>
              <a:defRPr b="0" i="0">
                <a:latin typeface="+mj-lt"/>
              </a:defRPr>
            </a:lvl1pPr>
          </a:lstStyle>
          <a:p>
            <a:r>
              <a:rPr lang="en-US" smtClean="0"/>
              <a:t>Click to edit Master title style</a:t>
            </a:r>
            <a:endParaRPr lang="en-US"/>
          </a:p>
        </p:txBody>
      </p:sp>
    </p:spTree>
    <p:extLst>
      <p:ext uri="{BB962C8B-B14F-4D97-AF65-F5344CB8AC3E}">
        <p14:creationId xmlns:p14="http://schemas.microsoft.com/office/powerpoint/2010/main" val="1106080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02AC3-805B-4E2A-A073-16AA6059B6C2}"/>
              </a:ext>
            </a:extLst>
          </p:cNvPr>
          <p:cNvSpPr>
            <a:spLocks noGrp="1"/>
          </p:cNvSpPr>
          <p:nvPr>
            <p:ph type="title"/>
          </p:nvPr>
        </p:nvSpPr>
        <p:spPr>
          <a:xfrm>
            <a:off x="609600" y="64008"/>
            <a:ext cx="8229600" cy="1051560"/>
          </a:xfrm>
        </p:spPr>
        <p:txBody>
          <a:bodyPr anchor="ctr"/>
          <a:lstStyle>
            <a:lvl1pPr>
              <a:defRPr b="0" i="0">
                <a:latin typeface="+mj-lt"/>
              </a:defRPr>
            </a:lvl1p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DF2DAE12-B695-41C0-B383-0D85BB6F3DF4}"/>
              </a:ext>
            </a:extLst>
          </p:cNvPr>
          <p:cNvSpPr>
            <a:spLocks noGrp="1"/>
          </p:cNvSpPr>
          <p:nvPr>
            <p:ph idx="1"/>
          </p:nvPr>
        </p:nvSpPr>
        <p:spPr>
          <a:xfrm>
            <a:off x="6155871" y="1600200"/>
            <a:ext cx="5366657" cy="4526280"/>
          </a:xfrm>
        </p:spPr>
        <p:txBody>
          <a:bodyPr/>
          <a:lstStyle>
            <a:lvl1pPr>
              <a:defRPr b="0" i="0">
                <a:latin typeface="Times New Roman" panose="02020603050405020304" pitchFamily="18" charset="0"/>
                <a:cs typeface="Times New Roman" panose="02020603050405020304" pitchFamily="18" charset="0"/>
              </a:defRPr>
            </a:lvl1pPr>
            <a:lvl2pPr>
              <a:defRPr b="0" i="0">
                <a:latin typeface="Times New Roman" panose="02020603050405020304" pitchFamily="18" charset="0"/>
                <a:cs typeface="Times New Roman" panose="02020603050405020304" pitchFamily="18" charset="0"/>
              </a:defRPr>
            </a:lvl2pPr>
            <a:lvl3pPr>
              <a:defRPr b="0" i="0">
                <a:latin typeface="Times New Roman" panose="02020603050405020304" pitchFamily="18" charset="0"/>
                <a:cs typeface="Times New Roman" panose="02020603050405020304" pitchFamily="18" charset="0"/>
              </a:defRPr>
            </a:lvl3pPr>
            <a:lvl4pPr>
              <a:defRPr b="0" i="0">
                <a:latin typeface="Times New Roman" panose="02020603050405020304" pitchFamily="18" charset="0"/>
                <a:cs typeface="Times New Roman" panose="02020603050405020304" pitchFamily="18" charset="0"/>
              </a:defRPr>
            </a:lvl4pPr>
            <a:lvl5pPr>
              <a:defRPr b="0" i="0">
                <a:latin typeface="Times New Roman" panose="02020603050405020304" pitchFamily="18" charset="0"/>
                <a:cs typeface="Times New Roman" panose="02020603050405020304" pitchFamily="18"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a:extLst>
              <a:ext uri="{FF2B5EF4-FFF2-40B4-BE49-F238E27FC236}">
                <a16:creationId xmlns:a16="http://schemas.microsoft.com/office/drawing/2014/main" id="{918476A7-CA12-C345-A610-ABB0549CD094}"/>
              </a:ext>
            </a:extLst>
          </p:cNvPr>
          <p:cNvSpPr>
            <a:spLocks noGrp="1"/>
          </p:cNvSpPr>
          <p:nvPr>
            <p:ph type="body" sz="quarter" idx="10"/>
          </p:nvPr>
        </p:nvSpPr>
        <p:spPr>
          <a:xfrm>
            <a:off x="609600" y="1600200"/>
            <a:ext cx="5366657" cy="452628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9888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p:cNvSpPr>
            <a:spLocks noGrp="1"/>
          </p:cNvSpPr>
          <p:nvPr>
            <p:ph type="title"/>
            <p:custDataLst>
              <p:tags r:id="rId1"/>
            </p:custDataLst>
          </p:nvPr>
        </p:nvSpPr>
        <p:spPr/>
        <p:txBody>
          <a:bodyPr/>
          <a:lstStyle/>
          <a:p>
            <a:r>
              <a:rPr lang="en-US" smtClean="0"/>
              <a:t>Click to edit Master title style</a:t>
            </a:r>
            <a:endParaRPr lang="en-US"/>
          </a:p>
        </p:txBody>
      </p:sp>
      <p:sp>
        <p:nvSpPr>
          <p:cNvPr id="3" name="btfpLayoutConfig" hidden="1"/>
          <p:cNvSpPr txBox="1"/>
          <p:nvPr userDrawn="1">
            <p:custDataLst>
              <p:tags r:id="rId2"/>
            </p:custDataLst>
          </p:nvPr>
        </p:nvSpPr>
        <p:spPr bwMode="gray">
          <a:xfrm>
            <a:off x="12700" y="12700"/>
            <a:ext cx="8890000" cy="88092"/>
          </a:xfrm>
          <a:prstGeom prst="rect">
            <a:avLst/>
          </a:prstGeom>
          <a:noFill/>
        </p:spPr>
        <p:txBody>
          <a:bodyPr vert="horz" wrap="square" lIns="36000" tIns="36000" rIns="36000" bIns="36000" rtlCol="0">
            <a:spAutoFit/>
          </a:bodyPr>
          <a:lstStyle/>
          <a:p>
            <a:pPr defTabSz="711143">
              <a:spcBef>
                <a:spcPts val="1200"/>
              </a:spcBef>
            </a:pPr>
            <a:r>
              <a:rPr lang="en-US" sz="100" dirty="0">
                <a:solidFill>
                  <a:srgbClr val="FFFFFF">
                    <a:alpha val="0"/>
                  </a:srgbClr>
                </a:solidFill>
              </a:rPr>
              <a:t>overall_0_131959414918610113 columns_1_131959414918610113 </a:t>
            </a:r>
          </a:p>
        </p:txBody>
      </p:sp>
    </p:spTree>
    <p:extLst>
      <p:ext uri="{BB962C8B-B14F-4D97-AF65-F5344CB8AC3E}">
        <p14:creationId xmlns:p14="http://schemas.microsoft.com/office/powerpoint/2010/main" val="2178120663"/>
      </p:ext>
    </p:extLst>
  </p:cSld>
  <p:clrMapOvr>
    <a:masterClrMapping/>
  </p:clrMapOvr>
  <p:transition/>
  <p:extLst mod="1">
    <p:ext uri="{DCECCB84-F9BA-43D5-87BE-67443E8EF086}">
      <p15:sldGuideLst xmlns:p15="http://schemas.microsoft.com/office/powerpoint/2012/main">
        <p15:guide id="1" pos="168">
          <p15:clr>
            <a:srgbClr val="CCCCCC"/>
          </p15:clr>
        </p15:guide>
        <p15:guide id="2" pos="7512">
          <p15:clr>
            <a:srgbClr val="CCCCCC"/>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nk">
    <p:bg>
      <p:bgPr>
        <a:gradFill>
          <a:gsLst>
            <a:gs pos="0">
              <a:srgbClr val="307AAD"/>
            </a:gs>
            <a:gs pos="98000">
              <a:srgbClr val="307AAD">
                <a:alpha val="85000"/>
              </a:srgbClr>
            </a:gs>
          </a:gsLst>
          <a:lin ang="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8882A5-1177-4245-B002-A0D960622A2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08929" y="6339539"/>
            <a:ext cx="1368124" cy="404253"/>
          </a:xfrm>
          <a:prstGeom prst="rect">
            <a:avLst/>
          </a:prstGeom>
        </p:spPr>
      </p:pic>
      <p:sp>
        <p:nvSpPr>
          <p:cNvPr id="4" name="Text Placeholder 3">
            <a:extLst>
              <a:ext uri="{FF2B5EF4-FFF2-40B4-BE49-F238E27FC236}">
                <a16:creationId xmlns:a16="http://schemas.microsoft.com/office/drawing/2014/main" id="{17B2D0C5-DA42-254F-AC9D-EEE6C722D5E1}"/>
              </a:ext>
            </a:extLst>
          </p:cNvPr>
          <p:cNvSpPr>
            <a:spLocks noGrp="1"/>
          </p:cNvSpPr>
          <p:nvPr>
            <p:ph type="body" sz="quarter" idx="10"/>
          </p:nvPr>
        </p:nvSpPr>
        <p:spPr>
          <a:xfrm>
            <a:off x="612648" y="690664"/>
            <a:ext cx="8246007" cy="5476672"/>
          </a:xfrm>
        </p:spPr>
        <p:txBody>
          <a:bodyPr anchor="ctr">
            <a:normAutofit/>
          </a:bodyPr>
          <a:lstStyle>
            <a:lvl1pPr>
              <a:defRPr sz="4400" b="1" i="0">
                <a:solidFill>
                  <a:schemeClr val="bg1"/>
                </a:solidFill>
                <a:latin typeface="+mj-lt"/>
              </a:defRPr>
            </a:lvl1pPr>
            <a:lvl2pPr>
              <a:defRPr sz="4400" b="1" i="0">
                <a:solidFill>
                  <a:schemeClr val="bg1"/>
                </a:solidFill>
                <a:latin typeface="+mj-lt"/>
              </a:defRPr>
            </a:lvl2pPr>
            <a:lvl3pPr>
              <a:defRPr sz="4400" b="1" i="0">
                <a:solidFill>
                  <a:schemeClr val="bg1"/>
                </a:solidFill>
                <a:latin typeface="+mj-lt"/>
              </a:defRPr>
            </a:lvl3pPr>
            <a:lvl4pPr>
              <a:defRPr sz="4400" b="1" i="0">
                <a:solidFill>
                  <a:schemeClr val="bg1"/>
                </a:solidFill>
                <a:latin typeface="+mj-lt"/>
              </a:defRPr>
            </a:lvl4pPr>
            <a:lvl5pPr>
              <a:defRPr sz="4400" b="1" i="0">
                <a:solidFill>
                  <a:schemeClr val="bg1"/>
                </a:solidFill>
                <a:latin typeface="+mj-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Box 4">
            <a:extLst>
              <a:ext uri="{FF2B5EF4-FFF2-40B4-BE49-F238E27FC236}">
                <a16:creationId xmlns:a16="http://schemas.microsoft.com/office/drawing/2014/main" id="{A0BC1C44-4604-D742-82EF-005E81E83344}"/>
              </a:ext>
            </a:extLst>
          </p:cNvPr>
          <p:cNvSpPr txBox="1"/>
          <p:nvPr userDrawn="1"/>
        </p:nvSpPr>
        <p:spPr bwMode="gray">
          <a:xfrm>
            <a:off x="609600" y="6374562"/>
            <a:ext cx="3400537" cy="318924"/>
          </a:xfrm>
          <a:prstGeom prst="rect">
            <a:avLst/>
          </a:prstGeom>
          <a:noFill/>
        </p:spPr>
        <p:txBody>
          <a:bodyPr wrap="none" lIns="36000" tIns="36000" rIns="36000" bIns="36000" rtlCol="0">
            <a:spAutoFit/>
          </a:bodyPr>
          <a:lstStyle/>
          <a:p>
            <a:pPr marL="0" indent="0">
              <a:buNone/>
            </a:pPr>
            <a:r>
              <a:rPr lang="en-US" sz="1600" b="1" i="1" u="none" strike="noStrike" kern="1200" dirty="0">
                <a:solidFill>
                  <a:schemeClr val="bg1"/>
                </a:solidFill>
                <a:effectLst/>
                <a:latin typeface="Times New Roman" panose="02020603050405020304" pitchFamily="18" charset="0"/>
                <a:ea typeface="+mn-ea"/>
                <a:cs typeface="Times New Roman" panose="02020603050405020304" pitchFamily="18" charset="0"/>
              </a:rPr>
              <a:t>Advancing Health. </a:t>
            </a:r>
            <a:r>
              <a:rPr lang="en-US" sz="1600" b="0" i="1" u="none" strike="noStrike" kern="1200" dirty="0">
                <a:solidFill>
                  <a:schemeClr val="bg1"/>
                </a:solidFill>
                <a:effectLst/>
                <a:latin typeface="Times New Roman" panose="02020603050405020304" pitchFamily="18" charset="0"/>
                <a:ea typeface="+mn-ea"/>
                <a:cs typeface="Times New Roman" panose="02020603050405020304" pitchFamily="18" charset="0"/>
              </a:rPr>
              <a:t>Personalizing Care.</a:t>
            </a:r>
            <a:endParaRPr lang="en-US" sz="1600" b="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885369"/>
      </p:ext>
    </p:extLst>
  </p:cSld>
  <p:clrMapOvr>
    <a:masterClrMapping/>
  </p:clrMapOvr>
  <p:transition/>
  <p:extLst mod="1">
    <p:ext uri="{DCECCB84-F9BA-43D5-87BE-67443E8EF086}">
      <p15:sldGuideLst xmlns:p15="http://schemas.microsoft.com/office/powerpoint/2012/main">
        <p15:guide id="1" pos="168">
          <p15:clr>
            <a:srgbClr val="CCCCCC"/>
          </p15:clr>
        </p15:guide>
        <p15:guide id="2" pos="7512">
          <p15:clr>
            <a:srgbClr val="CCCCCC"/>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8_Blank">
    <p:bg>
      <p:bgPr>
        <a:gradFill>
          <a:gsLst>
            <a:gs pos="0">
              <a:srgbClr val="307AAD"/>
            </a:gs>
            <a:gs pos="98000">
              <a:srgbClr val="307AAD">
                <a:alpha val="85000"/>
              </a:srgbClr>
            </a:gs>
          </a:gsLst>
          <a:lin ang="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3A9EBA-0F61-F847-8EDD-CE349804300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08929" y="6339539"/>
            <a:ext cx="1368124" cy="404253"/>
          </a:xfrm>
          <a:prstGeom prst="rect">
            <a:avLst/>
          </a:prstGeom>
        </p:spPr>
      </p:pic>
      <p:sp>
        <p:nvSpPr>
          <p:cNvPr id="4" name="Rectangle 3">
            <a:extLst>
              <a:ext uri="{FF2B5EF4-FFF2-40B4-BE49-F238E27FC236}">
                <a16:creationId xmlns:a16="http://schemas.microsoft.com/office/drawing/2014/main" id="{A9E0BA94-5302-E744-8895-5CD61EC9B2DA}"/>
              </a:ext>
            </a:extLst>
          </p:cNvPr>
          <p:cNvSpPr/>
          <p:nvPr userDrawn="1"/>
        </p:nvSpPr>
        <p:spPr bwMode="gray">
          <a:xfrm>
            <a:off x="6777547" y="751889"/>
            <a:ext cx="4722746" cy="5145635"/>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2800" b="1" i="1" u="none" strike="noStrike" kern="1200" dirty="0">
                <a:solidFill>
                  <a:schemeClr val="tx2"/>
                </a:solidFill>
                <a:effectLst/>
                <a:latin typeface="+mn-lt"/>
                <a:ea typeface="+mn-ea"/>
                <a:cs typeface="+mn-cs"/>
              </a:rPr>
              <a:t>To create healthier</a:t>
            </a:r>
            <a:br>
              <a:rPr lang="en-US" sz="2800" b="1" i="1" u="none" strike="noStrike" kern="1200" dirty="0">
                <a:solidFill>
                  <a:schemeClr val="tx2"/>
                </a:solidFill>
                <a:effectLst/>
                <a:latin typeface="+mn-lt"/>
                <a:ea typeface="+mn-ea"/>
                <a:cs typeface="+mn-cs"/>
              </a:rPr>
            </a:br>
            <a:r>
              <a:rPr lang="en-US" sz="2800" b="1" i="1" u="none" strike="noStrike" kern="1200" dirty="0">
                <a:solidFill>
                  <a:schemeClr val="tx2"/>
                </a:solidFill>
                <a:effectLst/>
                <a:latin typeface="+mn-lt"/>
                <a:ea typeface="+mn-ea"/>
                <a:cs typeface="+mn-cs"/>
              </a:rPr>
              <a:t>communities, now and</a:t>
            </a:r>
            <a:br>
              <a:rPr lang="en-US" sz="2800" b="1" i="1" u="none" strike="noStrike" kern="1200" dirty="0">
                <a:solidFill>
                  <a:schemeClr val="tx2"/>
                </a:solidFill>
                <a:effectLst/>
                <a:latin typeface="+mn-lt"/>
                <a:ea typeface="+mn-ea"/>
                <a:cs typeface="+mn-cs"/>
              </a:rPr>
            </a:br>
            <a:r>
              <a:rPr lang="en-US" sz="2800" b="1" i="1" u="none" strike="noStrike" kern="1200" dirty="0">
                <a:solidFill>
                  <a:schemeClr val="tx2"/>
                </a:solidFill>
                <a:effectLst/>
                <a:latin typeface="+mn-lt"/>
                <a:ea typeface="+mn-ea"/>
                <a:cs typeface="+mn-cs"/>
              </a:rPr>
              <a:t>for generations to come.</a:t>
            </a:r>
            <a:endParaRPr lang="en-US" sz="2400" i="1" dirty="0">
              <a:solidFill>
                <a:schemeClr val="tx2"/>
              </a:solidFill>
            </a:endParaRPr>
          </a:p>
        </p:txBody>
      </p:sp>
      <p:sp>
        <p:nvSpPr>
          <p:cNvPr id="5" name="Rectangle 4">
            <a:extLst>
              <a:ext uri="{FF2B5EF4-FFF2-40B4-BE49-F238E27FC236}">
                <a16:creationId xmlns:a16="http://schemas.microsoft.com/office/drawing/2014/main" id="{8EA3D1B1-D76E-9E48-852A-B5D68063598F}"/>
              </a:ext>
            </a:extLst>
          </p:cNvPr>
          <p:cNvSpPr/>
          <p:nvPr userDrawn="1"/>
        </p:nvSpPr>
        <p:spPr bwMode="gray">
          <a:xfrm>
            <a:off x="929641" y="751890"/>
            <a:ext cx="4722745" cy="5145635"/>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2800" b="1" i="1" u="none" strike="noStrike" kern="1200" dirty="0">
                <a:solidFill>
                  <a:schemeClr val="tx2"/>
                </a:solidFill>
                <a:effectLst/>
                <a:latin typeface="+mn-lt"/>
                <a:ea typeface="+mn-ea"/>
                <a:cs typeface="+mn-cs"/>
              </a:rPr>
              <a:t>Memorial Hermann </a:t>
            </a:r>
            <a:br>
              <a:rPr lang="en-US" sz="2800" b="1" i="1" u="none" strike="noStrike" kern="1200" dirty="0">
                <a:solidFill>
                  <a:schemeClr val="tx2"/>
                </a:solidFill>
                <a:effectLst/>
                <a:latin typeface="+mn-lt"/>
                <a:ea typeface="+mn-ea"/>
                <a:cs typeface="+mn-cs"/>
              </a:rPr>
            </a:br>
            <a:r>
              <a:rPr lang="en-US" sz="2800" b="1" i="1" u="none" strike="noStrike" kern="1200" dirty="0">
                <a:solidFill>
                  <a:schemeClr val="tx2"/>
                </a:solidFill>
                <a:effectLst/>
                <a:latin typeface="+mn-lt"/>
                <a:ea typeface="+mn-ea"/>
                <a:cs typeface="+mn-cs"/>
              </a:rPr>
              <a:t>Health System is a </a:t>
            </a:r>
            <a:br>
              <a:rPr lang="en-US" sz="2800" b="1" i="1" u="none" strike="noStrike" kern="1200" dirty="0">
                <a:solidFill>
                  <a:schemeClr val="tx2"/>
                </a:solidFill>
                <a:effectLst/>
                <a:latin typeface="+mn-lt"/>
                <a:ea typeface="+mn-ea"/>
                <a:cs typeface="+mn-cs"/>
              </a:rPr>
            </a:br>
            <a:r>
              <a:rPr lang="en-US" sz="2800" b="1" i="1" u="none" strike="noStrike" kern="1200" dirty="0">
                <a:solidFill>
                  <a:schemeClr val="tx2"/>
                </a:solidFill>
                <a:effectLst/>
                <a:latin typeface="+mn-lt"/>
                <a:ea typeface="+mn-ea"/>
                <a:cs typeface="+mn-cs"/>
              </a:rPr>
              <a:t>nonprofit, values-driven, community-owned </a:t>
            </a:r>
            <a:br>
              <a:rPr lang="en-US" sz="2800" b="1" i="1" u="none" strike="noStrike" kern="1200" dirty="0">
                <a:solidFill>
                  <a:schemeClr val="tx2"/>
                </a:solidFill>
                <a:effectLst/>
                <a:latin typeface="+mn-lt"/>
                <a:ea typeface="+mn-ea"/>
                <a:cs typeface="+mn-cs"/>
              </a:rPr>
            </a:br>
            <a:r>
              <a:rPr lang="en-US" sz="2800" b="1" i="1" u="none" strike="noStrike" kern="1200" dirty="0">
                <a:solidFill>
                  <a:schemeClr val="tx2"/>
                </a:solidFill>
                <a:effectLst/>
                <a:latin typeface="+mn-lt"/>
                <a:ea typeface="+mn-ea"/>
                <a:cs typeface="+mn-cs"/>
              </a:rPr>
              <a:t>health system dedicated </a:t>
            </a:r>
            <a:br>
              <a:rPr lang="en-US" sz="2800" b="1" i="1" u="none" strike="noStrike" kern="1200" dirty="0">
                <a:solidFill>
                  <a:schemeClr val="tx2"/>
                </a:solidFill>
                <a:effectLst/>
                <a:latin typeface="+mn-lt"/>
                <a:ea typeface="+mn-ea"/>
                <a:cs typeface="+mn-cs"/>
              </a:rPr>
            </a:br>
            <a:r>
              <a:rPr lang="en-US" sz="2800" b="1" i="1" u="none" strike="noStrike" kern="1200" dirty="0">
                <a:solidFill>
                  <a:schemeClr val="tx2"/>
                </a:solidFill>
                <a:effectLst/>
                <a:latin typeface="+mn-lt"/>
                <a:ea typeface="+mn-ea"/>
                <a:cs typeface="+mn-cs"/>
              </a:rPr>
              <a:t>to improving health.</a:t>
            </a:r>
            <a:endParaRPr lang="en-US" sz="2400" i="1" dirty="0">
              <a:solidFill>
                <a:schemeClr val="tx2"/>
              </a:solidFill>
            </a:endParaRPr>
          </a:p>
        </p:txBody>
      </p:sp>
      <p:sp>
        <p:nvSpPr>
          <p:cNvPr id="6" name="Rectangle 5">
            <a:extLst>
              <a:ext uri="{FF2B5EF4-FFF2-40B4-BE49-F238E27FC236}">
                <a16:creationId xmlns:a16="http://schemas.microsoft.com/office/drawing/2014/main" id="{E0FA2F83-B365-DE49-97B1-4D66DD96DECD}"/>
              </a:ext>
            </a:extLst>
          </p:cNvPr>
          <p:cNvSpPr/>
          <p:nvPr userDrawn="1"/>
        </p:nvSpPr>
        <p:spPr bwMode="gray">
          <a:xfrm>
            <a:off x="8057832" y="1134110"/>
            <a:ext cx="2162175" cy="589280"/>
          </a:xfrm>
          <a:prstGeom prst="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600" spc="300" dirty="0">
                <a:solidFill>
                  <a:schemeClr val="accent1"/>
                </a:solidFill>
                <a:latin typeface="+mj-lt"/>
              </a:rPr>
              <a:t>OUR VISION</a:t>
            </a:r>
          </a:p>
        </p:txBody>
      </p:sp>
      <p:sp>
        <p:nvSpPr>
          <p:cNvPr id="9" name="Rectangle 8">
            <a:extLst>
              <a:ext uri="{FF2B5EF4-FFF2-40B4-BE49-F238E27FC236}">
                <a16:creationId xmlns:a16="http://schemas.microsoft.com/office/drawing/2014/main" id="{22A9BF62-0B0E-664C-8499-2083D79FE84F}"/>
              </a:ext>
            </a:extLst>
          </p:cNvPr>
          <p:cNvSpPr/>
          <p:nvPr userDrawn="1"/>
        </p:nvSpPr>
        <p:spPr bwMode="gray">
          <a:xfrm>
            <a:off x="2209925" y="1134110"/>
            <a:ext cx="2162175" cy="58928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600" spc="300" dirty="0">
                <a:solidFill>
                  <a:schemeClr val="accent1"/>
                </a:solidFill>
                <a:latin typeface="+mj-lt"/>
              </a:rPr>
              <a:t>OUR MISSION</a:t>
            </a:r>
          </a:p>
        </p:txBody>
      </p:sp>
      <p:sp>
        <p:nvSpPr>
          <p:cNvPr id="3" name="Rectangle 2">
            <a:extLst>
              <a:ext uri="{FF2B5EF4-FFF2-40B4-BE49-F238E27FC236}">
                <a16:creationId xmlns:a16="http://schemas.microsoft.com/office/drawing/2014/main" id="{2C9E9465-5AC2-164C-8F07-0D904DD77C26}"/>
              </a:ext>
            </a:extLst>
          </p:cNvPr>
          <p:cNvSpPr/>
          <p:nvPr userDrawn="1"/>
        </p:nvSpPr>
        <p:spPr bwMode="gray">
          <a:xfrm>
            <a:off x="2953387" y="1795781"/>
            <a:ext cx="675249" cy="27432"/>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10" name="Rectangle 9">
            <a:extLst>
              <a:ext uri="{FF2B5EF4-FFF2-40B4-BE49-F238E27FC236}">
                <a16:creationId xmlns:a16="http://schemas.microsoft.com/office/drawing/2014/main" id="{B80653FA-7931-5049-90E4-15EEA801688F}"/>
              </a:ext>
            </a:extLst>
          </p:cNvPr>
          <p:cNvSpPr/>
          <p:nvPr userDrawn="1"/>
        </p:nvSpPr>
        <p:spPr bwMode="gray">
          <a:xfrm>
            <a:off x="8801294" y="1795781"/>
            <a:ext cx="675249" cy="27432"/>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11" name="TextBox 10">
            <a:extLst>
              <a:ext uri="{FF2B5EF4-FFF2-40B4-BE49-F238E27FC236}">
                <a16:creationId xmlns:a16="http://schemas.microsoft.com/office/drawing/2014/main" id="{31FC1EDE-4A49-1A4D-B6D0-817FAA214478}"/>
              </a:ext>
            </a:extLst>
          </p:cNvPr>
          <p:cNvSpPr txBox="1"/>
          <p:nvPr userDrawn="1"/>
        </p:nvSpPr>
        <p:spPr bwMode="gray">
          <a:xfrm>
            <a:off x="609600" y="6374562"/>
            <a:ext cx="3400537" cy="318924"/>
          </a:xfrm>
          <a:prstGeom prst="rect">
            <a:avLst/>
          </a:prstGeom>
          <a:noFill/>
        </p:spPr>
        <p:txBody>
          <a:bodyPr wrap="none" lIns="36000" tIns="36000" rIns="36000" bIns="36000" rtlCol="0">
            <a:spAutoFit/>
          </a:bodyPr>
          <a:lstStyle/>
          <a:p>
            <a:pPr marL="0" indent="0">
              <a:buNone/>
            </a:pPr>
            <a:r>
              <a:rPr lang="en-US" sz="1600" b="1" i="1" u="none" strike="noStrike" kern="1200" dirty="0">
                <a:solidFill>
                  <a:schemeClr val="bg1"/>
                </a:solidFill>
                <a:effectLst/>
                <a:latin typeface="Times New Roman" panose="02020603050405020304" pitchFamily="18" charset="0"/>
                <a:ea typeface="+mn-ea"/>
                <a:cs typeface="Times New Roman" panose="02020603050405020304" pitchFamily="18" charset="0"/>
              </a:rPr>
              <a:t>Advancing Health. </a:t>
            </a:r>
            <a:r>
              <a:rPr lang="en-US" sz="1600" b="0" i="1" u="none" strike="noStrike" kern="1200" dirty="0">
                <a:solidFill>
                  <a:schemeClr val="bg1"/>
                </a:solidFill>
                <a:effectLst/>
                <a:latin typeface="Times New Roman" panose="02020603050405020304" pitchFamily="18" charset="0"/>
                <a:ea typeface="+mn-ea"/>
                <a:cs typeface="Times New Roman" panose="02020603050405020304" pitchFamily="18" charset="0"/>
              </a:rPr>
              <a:t>Personalizing Care.</a:t>
            </a:r>
            <a:endParaRPr lang="en-US" sz="1600" b="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5980712"/>
      </p:ext>
    </p:extLst>
  </p:cSld>
  <p:clrMapOvr>
    <a:masterClrMapping/>
  </p:clrMapOvr>
  <p:transition/>
  <p:extLst mod="1">
    <p:ext uri="{DCECCB84-F9BA-43D5-87BE-67443E8EF086}">
      <p15:sldGuideLst xmlns:p15="http://schemas.microsoft.com/office/powerpoint/2012/main">
        <p15:guide id="1" pos="168">
          <p15:clr>
            <a:srgbClr val="CCCCCC"/>
          </p15:clr>
        </p15:guide>
        <p15:guide id="2" pos="7512">
          <p15:clr>
            <a:srgbClr val="CCCCCC"/>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2DAE12-B695-41C0-B383-0D85BB6F3DF4}"/>
              </a:ext>
            </a:extLst>
          </p:cNvPr>
          <p:cNvSpPr>
            <a:spLocks noGrp="1"/>
          </p:cNvSpPr>
          <p:nvPr>
            <p:ph idx="1"/>
          </p:nvPr>
        </p:nvSpPr>
        <p:spPr>
          <a:xfrm>
            <a:off x="609600" y="1600200"/>
            <a:ext cx="10912928" cy="4526280"/>
          </a:xfrm>
        </p:spPr>
        <p:txBody>
          <a:bodyPr/>
          <a:lstStyle>
            <a:lvl1pPr>
              <a:defRPr b="0" i="0">
                <a:latin typeface="Times New Roman" panose="02020603050405020304" pitchFamily="18" charset="0"/>
                <a:cs typeface="Times New Roman" panose="02020603050405020304" pitchFamily="18" charset="0"/>
              </a:defRPr>
            </a:lvl1pPr>
            <a:lvl2pPr>
              <a:defRPr b="0" i="0">
                <a:latin typeface="Times New Roman" panose="02020603050405020304" pitchFamily="18" charset="0"/>
                <a:cs typeface="Times New Roman" panose="02020603050405020304" pitchFamily="18" charset="0"/>
              </a:defRPr>
            </a:lvl2pPr>
            <a:lvl3pPr>
              <a:defRPr b="0" i="0">
                <a:latin typeface="Times New Roman" panose="02020603050405020304" pitchFamily="18" charset="0"/>
                <a:cs typeface="Times New Roman" panose="02020603050405020304" pitchFamily="18" charset="0"/>
              </a:defRPr>
            </a:lvl3pPr>
            <a:lvl4pPr>
              <a:defRPr b="0" i="0">
                <a:latin typeface="Times New Roman" panose="02020603050405020304" pitchFamily="18" charset="0"/>
                <a:cs typeface="Times New Roman" panose="02020603050405020304" pitchFamily="18" charset="0"/>
              </a:defRPr>
            </a:lvl4pPr>
            <a:lvl5pPr>
              <a:defRPr b="0" i="0">
                <a:latin typeface="Times New Roman" panose="02020603050405020304" pitchFamily="18" charset="0"/>
                <a:cs typeface="Times New Roman" panose="02020603050405020304" pitchFamily="18"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a:extLst>
              <a:ext uri="{FF2B5EF4-FFF2-40B4-BE49-F238E27FC236}">
                <a16:creationId xmlns:a16="http://schemas.microsoft.com/office/drawing/2014/main" id="{39402AC3-805B-4E2A-A073-16AA6059B6C2}"/>
              </a:ext>
            </a:extLst>
          </p:cNvPr>
          <p:cNvSpPr>
            <a:spLocks noGrp="1"/>
          </p:cNvSpPr>
          <p:nvPr>
            <p:ph type="title"/>
          </p:nvPr>
        </p:nvSpPr>
        <p:spPr>
          <a:xfrm>
            <a:off x="609600" y="64008"/>
            <a:ext cx="8229600" cy="1051560"/>
          </a:xfrm>
        </p:spPr>
        <p:txBody>
          <a:bodyPr anchor="ctr"/>
          <a:lstStyle>
            <a:lvl1pPr>
              <a:defRPr b="0" i="0">
                <a:latin typeface="+mj-lt"/>
              </a:defRPr>
            </a:lvl1pPr>
          </a:lstStyle>
          <a:p>
            <a:r>
              <a:rPr lang="en-US" smtClean="0"/>
              <a:t>Click to edit Master title style</a:t>
            </a:r>
            <a:endParaRPr lang="en-US"/>
          </a:p>
        </p:txBody>
      </p:sp>
    </p:spTree>
    <p:extLst>
      <p:ext uri="{BB962C8B-B14F-4D97-AF65-F5344CB8AC3E}">
        <p14:creationId xmlns:p14="http://schemas.microsoft.com/office/powerpoint/2010/main" val="285349285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02AC3-805B-4E2A-A073-16AA6059B6C2}"/>
              </a:ext>
            </a:extLst>
          </p:cNvPr>
          <p:cNvSpPr>
            <a:spLocks noGrp="1"/>
          </p:cNvSpPr>
          <p:nvPr>
            <p:ph type="title"/>
          </p:nvPr>
        </p:nvSpPr>
        <p:spPr>
          <a:xfrm>
            <a:off x="609600" y="64008"/>
            <a:ext cx="8229600" cy="1051560"/>
          </a:xfrm>
        </p:spPr>
        <p:txBody>
          <a:bodyPr anchor="ctr"/>
          <a:lstStyle>
            <a:lvl1pPr>
              <a:defRPr b="0" i="0">
                <a:latin typeface="+mj-lt"/>
              </a:defRPr>
            </a:lvl1p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id="{DF2DAE12-B695-41C0-B383-0D85BB6F3DF4}"/>
              </a:ext>
            </a:extLst>
          </p:cNvPr>
          <p:cNvSpPr>
            <a:spLocks noGrp="1"/>
          </p:cNvSpPr>
          <p:nvPr>
            <p:ph idx="1"/>
          </p:nvPr>
        </p:nvSpPr>
        <p:spPr>
          <a:xfrm>
            <a:off x="6155871" y="1600200"/>
            <a:ext cx="5366657" cy="4526280"/>
          </a:xfrm>
        </p:spPr>
        <p:txBody>
          <a:bodyPr/>
          <a:lstStyle>
            <a:lvl1pPr>
              <a:defRPr b="0" i="0">
                <a:latin typeface="Times New Roman" panose="02020603050405020304" pitchFamily="18" charset="0"/>
                <a:cs typeface="Times New Roman" panose="02020603050405020304" pitchFamily="18" charset="0"/>
              </a:defRPr>
            </a:lvl1pPr>
            <a:lvl2pPr>
              <a:defRPr b="0" i="0">
                <a:latin typeface="Times New Roman" panose="02020603050405020304" pitchFamily="18" charset="0"/>
                <a:cs typeface="Times New Roman" panose="02020603050405020304" pitchFamily="18" charset="0"/>
              </a:defRPr>
            </a:lvl2pPr>
            <a:lvl3pPr>
              <a:defRPr b="0" i="0">
                <a:latin typeface="Times New Roman" panose="02020603050405020304" pitchFamily="18" charset="0"/>
                <a:cs typeface="Times New Roman" panose="02020603050405020304" pitchFamily="18" charset="0"/>
              </a:defRPr>
            </a:lvl3pPr>
            <a:lvl4pPr>
              <a:defRPr b="0" i="0">
                <a:latin typeface="Times New Roman" panose="02020603050405020304" pitchFamily="18" charset="0"/>
                <a:cs typeface="Times New Roman" panose="02020603050405020304" pitchFamily="18" charset="0"/>
              </a:defRPr>
            </a:lvl4pPr>
            <a:lvl5pPr>
              <a:defRPr b="0" i="0">
                <a:latin typeface="Times New Roman" panose="02020603050405020304" pitchFamily="18" charset="0"/>
                <a:cs typeface="Times New Roman" panose="02020603050405020304" pitchFamily="18"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a:extLst>
              <a:ext uri="{FF2B5EF4-FFF2-40B4-BE49-F238E27FC236}">
                <a16:creationId xmlns:a16="http://schemas.microsoft.com/office/drawing/2014/main" id="{918476A7-CA12-C345-A610-ABB0549CD094}"/>
              </a:ext>
            </a:extLst>
          </p:cNvPr>
          <p:cNvSpPr>
            <a:spLocks noGrp="1"/>
          </p:cNvSpPr>
          <p:nvPr>
            <p:ph type="body" sz="quarter" idx="10"/>
          </p:nvPr>
        </p:nvSpPr>
        <p:spPr>
          <a:xfrm>
            <a:off x="609600" y="1600200"/>
            <a:ext cx="5366657" cy="452628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589701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p:cNvSpPr>
            <a:spLocks noGrp="1"/>
          </p:cNvSpPr>
          <p:nvPr>
            <p:ph type="title"/>
            <p:custDataLst>
              <p:tags r:id="rId1"/>
            </p:custDataLst>
          </p:nvPr>
        </p:nvSpPr>
        <p:spPr/>
        <p:txBody>
          <a:bodyPr/>
          <a:lstStyle/>
          <a:p>
            <a:r>
              <a:rPr lang="en-US" smtClean="0"/>
              <a:t>Click to edit Master title style</a:t>
            </a:r>
            <a:endParaRPr lang="en-US"/>
          </a:p>
        </p:txBody>
      </p:sp>
      <p:sp>
        <p:nvSpPr>
          <p:cNvPr id="3" name="btfpLayoutConfig" hidden="1"/>
          <p:cNvSpPr txBox="1"/>
          <p:nvPr>
            <p:custDataLst>
              <p:tags r:id="rId2"/>
            </p:custDataLst>
          </p:nvPr>
        </p:nvSpPr>
        <p:spPr bwMode="gray">
          <a:xfrm>
            <a:off x="12700" y="12700"/>
            <a:ext cx="8890000" cy="88092"/>
          </a:xfrm>
          <a:prstGeom prst="rect">
            <a:avLst/>
          </a:prstGeom>
          <a:noFill/>
        </p:spPr>
        <p:txBody>
          <a:bodyPr vert="horz" wrap="square" lIns="36000" tIns="36000" rIns="36000" bIns="36000" rtlCol="0">
            <a:spAutoFit/>
          </a:bodyPr>
          <a:lstStyle/>
          <a:p>
            <a:pPr defTabSz="711143">
              <a:spcBef>
                <a:spcPts val="1200"/>
              </a:spcBef>
            </a:pPr>
            <a:r>
              <a:rPr lang="en-US" sz="100" dirty="0">
                <a:solidFill>
                  <a:srgbClr val="FFFFFF">
                    <a:alpha val="0"/>
                  </a:srgbClr>
                </a:solidFill>
              </a:rPr>
              <a:t>overall_0_131959414918610113 columns_1_131959414918610113 </a:t>
            </a:r>
          </a:p>
        </p:txBody>
      </p:sp>
    </p:spTree>
    <p:extLst>
      <p:ext uri="{BB962C8B-B14F-4D97-AF65-F5344CB8AC3E}">
        <p14:creationId xmlns:p14="http://schemas.microsoft.com/office/powerpoint/2010/main" val="3732808416"/>
      </p:ext>
    </p:extLst>
  </p:cSld>
  <p:clrMapOvr>
    <a:masterClrMapping/>
  </p:clrMapOvr>
  <p:transition/>
  <p:extLst>
    <p:ext uri="{DCECCB84-F9BA-43D5-87BE-67443E8EF086}">
      <p15:sldGuideLst xmlns:p15="http://schemas.microsoft.com/office/powerpoint/2012/main">
        <p15:guide id="1" pos="168">
          <p15:clr>
            <a:srgbClr val="CCCCCC"/>
          </p15:clr>
        </p15:guide>
        <p15:guide id="2" pos="7512">
          <p15:clr>
            <a:srgbClr val="CCCCCC"/>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Blank">
    <p:bg>
      <p:bgPr>
        <a:gradFill>
          <a:gsLst>
            <a:gs pos="0">
              <a:srgbClr val="307AAD"/>
            </a:gs>
            <a:gs pos="98000">
              <a:srgbClr val="307AAD">
                <a:alpha val="85000"/>
              </a:srgbClr>
            </a:gs>
          </a:gsLst>
          <a:lin ang="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8882A5-1177-4245-B002-A0D960622A2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89009" y="6339539"/>
            <a:ext cx="1143000" cy="337733"/>
          </a:xfrm>
          <a:prstGeom prst="rect">
            <a:avLst/>
          </a:prstGeom>
        </p:spPr>
      </p:pic>
      <p:sp>
        <p:nvSpPr>
          <p:cNvPr id="4" name="Text Placeholder 3">
            <a:extLst>
              <a:ext uri="{FF2B5EF4-FFF2-40B4-BE49-F238E27FC236}">
                <a16:creationId xmlns:a16="http://schemas.microsoft.com/office/drawing/2014/main" id="{17B2D0C5-DA42-254F-AC9D-EEE6C722D5E1}"/>
              </a:ext>
            </a:extLst>
          </p:cNvPr>
          <p:cNvSpPr>
            <a:spLocks noGrp="1"/>
          </p:cNvSpPr>
          <p:nvPr>
            <p:ph type="body" sz="quarter" idx="10"/>
          </p:nvPr>
        </p:nvSpPr>
        <p:spPr>
          <a:xfrm>
            <a:off x="612648" y="690664"/>
            <a:ext cx="8246007" cy="5476672"/>
          </a:xfrm>
        </p:spPr>
        <p:txBody>
          <a:bodyPr anchor="ctr">
            <a:normAutofit/>
          </a:bodyPr>
          <a:lstStyle>
            <a:lvl1pPr>
              <a:defRPr sz="4400" b="1" i="0">
                <a:solidFill>
                  <a:schemeClr val="bg1"/>
                </a:solidFill>
                <a:latin typeface="+mj-lt"/>
              </a:defRPr>
            </a:lvl1pPr>
            <a:lvl2pPr>
              <a:defRPr sz="4400" b="1" i="0">
                <a:solidFill>
                  <a:schemeClr val="bg1"/>
                </a:solidFill>
                <a:latin typeface="+mj-lt"/>
              </a:defRPr>
            </a:lvl2pPr>
            <a:lvl3pPr>
              <a:defRPr sz="4400" b="1" i="0">
                <a:solidFill>
                  <a:schemeClr val="bg1"/>
                </a:solidFill>
                <a:latin typeface="+mj-lt"/>
              </a:defRPr>
            </a:lvl3pPr>
            <a:lvl4pPr>
              <a:defRPr sz="4400" b="1" i="0">
                <a:solidFill>
                  <a:schemeClr val="bg1"/>
                </a:solidFill>
                <a:latin typeface="+mj-lt"/>
              </a:defRPr>
            </a:lvl4pPr>
            <a:lvl5pPr>
              <a:defRPr sz="4400" b="1" i="0">
                <a:solidFill>
                  <a:schemeClr val="bg1"/>
                </a:solidFill>
                <a:latin typeface="+mj-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5">
            <a:extLst>
              <a:ext uri="{FF2B5EF4-FFF2-40B4-BE49-F238E27FC236}">
                <a16:creationId xmlns:a16="http://schemas.microsoft.com/office/drawing/2014/main" id="{BF5021CF-2006-EE4D-9884-7EE23BB32FD8}"/>
              </a:ext>
            </a:extLst>
          </p:cNvPr>
          <p:cNvSpPr txBox="1"/>
          <p:nvPr/>
        </p:nvSpPr>
        <p:spPr bwMode="gray">
          <a:xfrm>
            <a:off x="609600" y="6374562"/>
            <a:ext cx="3400537" cy="318924"/>
          </a:xfrm>
          <a:prstGeom prst="rect">
            <a:avLst/>
          </a:prstGeom>
          <a:noFill/>
        </p:spPr>
        <p:txBody>
          <a:bodyPr wrap="none" lIns="36000" tIns="36000" rIns="36000" bIns="36000" rtlCol="0">
            <a:spAutoFit/>
          </a:bodyPr>
          <a:lstStyle/>
          <a:p>
            <a:pPr marL="0" indent="0">
              <a:buNone/>
            </a:pPr>
            <a:r>
              <a:rPr lang="en-US" sz="1600" b="1" i="1" u="none" strike="noStrike" kern="1200" dirty="0">
                <a:solidFill>
                  <a:schemeClr val="bg1"/>
                </a:solidFill>
                <a:effectLst/>
                <a:latin typeface="Times New Roman" panose="02020603050405020304" pitchFamily="18" charset="0"/>
                <a:ea typeface="+mn-ea"/>
                <a:cs typeface="Times New Roman" panose="02020603050405020304" pitchFamily="18" charset="0"/>
              </a:rPr>
              <a:t>Advancing health. </a:t>
            </a:r>
            <a:r>
              <a:rPr lang="en-US" sz="1600" b="0" i="1" u="none" strike="noStrike" kern="1200" dirty="0">
                <a:solidFill>
                  <a:schemeClr val="bg1"/>
                </a:solidFill>
                <a:effectLst/>
                <a:latin typeface="Times New Roman" panose="02020603050405020304" pitchFamily="18" charset="0"/>
                <a:ea typeface="+mn-ea"/>
                <a:cs typeface="Times New Roman" panose="02020603050405020304" pitchFamily="18" charset="0"/>
              </a:rPr>
              <a:t>Personalizing care.</a:t>
            </a:r>
            <a:endParaRPr lang="en-US" sz="1600" b="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6340917"/>
      </p:ext>
    </p:extLst>
  </p:cSld>
  <p:clrMapOvr>
    <a:masterClrMapping/>
  </p:clrMapOvr>
  <p:transition/>
  <p:hf sldNum="0" hdr="0" ftr="0" dt="0"/>
  <p:extLst mod="1">
    <p:ext uri="{DCECCB84-F9BA-43D5-87BE-67443E8EF086}">
      <p15:sldGuideLst xmlns:p15="http://schemas.microsoft.com/office/powerpoint/2012/main">
        <p15:guide id="1" pos="168">
          <p15:clr>
            <a:srgbClr val="CCCCCC"/>
          </p15:clr>
        </p15:guide>
        <p15:guide id="2" pos="7512">
          <p15:clr>
            <a:srgbClr val="CCCCCC"/>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8_Blank">
    <p:bg>
      <p:bgPr>
        <a:gradFill>
          <a:gsLst>
            <a:gs pos="0">
              <a:srgbClr val="307AAD"/>
            </a:gs>
            <a:gs pos="98000">
              <a:srgbClr val="307AAD">
                <a:alpha val="85000"/>
              </a:srgbClr>
            </a:gs>
          </a:gsLst>
          <a:lin ang="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E0BA94-5302-E744-8895-5CD61EC9B2DA}"/>
              </a:ext>
            </a:extLst>
          </p:cNvPr>
          <p:cNvSpPr/>
          <p:nvPr/>
        </p:nvSpPr>
        <p:spPr bwMode="gray">
          <a:xfrm>
            <a:off x="6777547" y="751889"/>
            <a:ext cx="4722746" cy="5145635"/>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2800" b="1" i="1" u="none" strike="noStrike" kern="1200" dirty="0">
                <a:solidFill>
                  <a:schemeClr val="tx2"/>
                </a:solidFill>
                <a:effectLst/>
                <a:latin typeface="+mn-lt"/>
                <a:ea typeface="+mn-ea"/>
                <a:cs typeface="+mn-cs"/>
              </a:rPr>
              <a:t>To create healthier</a:t>
            </a:r>
            <a:br>
              <a:rPr lang="en-US" sz="2800" b="1" i="1" u="none" strike="noStrike" kern="1200" dirty="0">
                <a:solidFill>
                  <a:schemeClr val="tx2"/>
                </a:solidFill>
                <a:effectLst/>
                <a:latin typeface="+mn-lt"/>
                <a:ea typeface="+mn-ea"/>
                <a:cs typeface="+mn-cs"/>
              </a:rPr>
            </a:br>
            <a:r>
              <a:rPr lang="en-US" sz="2800" b="1" i="1" u="none" strike="noStrike" kern="1200" dirty="0">
                <a:solidFill>
                  <a:schemeClr val="tx2"/>
                </a:solidFill>
                <a:effectLst/>
                <a:latin typeface="+mn-lt"/>
                <a:ea typeface="+mn-ea"/>
                <a:cs typeface="+mn-cs"/>
              </a:rPr>
              <a:t>communities, now and</a:t>
            </a:r>
            <a:br>
              <a:rPr lang="en-US" sz="2800" b="1" i="1" u="none" strike="noStrike" kern="1200" dirty="0">
                <a:solidFill>
                  <a:schemeClr val="tx2"/>
                </a:solidFill>
                <a:effectLst/>
                <a:latin typeface="+mn-lt"/>
                <a:ea typeface="+mn-ea"/>
                <a:cs typeface="+mn-cs"/>
              </a:rPr>
            </a:br>
            <a:r>
              <a:rPr lang="en-US" sz="2800" b="1" i="1" u="none" strike="noStrike" kern="1200" dirty="0">
                <a:solidFill>
                  <a:schemeClr val="tx2"/>
                </a:solidFill>
                <a:effectLst/>
                <a:latin typeface="+mn-lt"/>
                <a:ea typeface="+mn-ea"/>
                <a:cs typeface="+mn-cs"/>
              </a:rPr>
              <a:t>for generations to come.</a:t>
            </a:r>
            <a:endParaRPr lang="en-US" sz="2400" i="1" dirty="0">
              <a:solidFill>
                <a:schemeClr val="tx2"/>
              </a:solidFill>
            </a:endParaRPr>
          </a:p>
        </p:txBody>
      </p:sp>
      <p:sp>
        <p:nvSpPr>
          <p:cNvPr id="5" name="Rectangle 4">
            <a:extLst>
              <a:ext uri="{FF2B5EF4-FFF2-40B4-BE49-F238E27FC236}">
                <a16:creationId xmlns:a16="http://schemas.microsoft.com/office/drawing/2014/main" id="{8EA3D1B1-D76E-9E48-852A-B5D68063598F}"/>
              </a:ext>
            </a:extLst>
          </p:cNvPr>
          <p:cNvSpPr/>
          <p:nvPr/>
        </p:nvSpPr>
        <p:spPr bwMode="gray">
          <a:xfrm>
            <a:off x="929641" y="751890"/>
            <a:ext cx="4722745" cy="5145635"/>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2800" b="1" i="1" u="none" strike="noStrike" kern="1200" dirty="0">
                <a:solidFill>
                  <a:schemeClr val="tx2"/>
                </a:solidFill>
                <a:effectLst/>
                <a:latin typeface="+mn-lt"/>
                <a:ea typeface="+mn-ea"/>
                <a:cs typeface="+mn-cs"/>
              </a:rPr>
              <a:t>Memorial Hermann </a:t>
            </a:r>
            <a:br>
              <a:rPr lang="en-US" sz="2800" b="1" i="1" u="none" strike="noStrike" kern="1200" dirty="0">
                <a:solidFill>
                  <a:schemeClr val="tx2"/>
                </a:solidFill>
                <a:effectLst/>
                <a:latin typeface="+mn-lt"/>
                <a:ea typeface="+mn-ea"/>
                <a:cs typeface="+mn-cs"/>
              </a:rPr>
            </a:br>
            <a:r>
              <a:rPr lang="en-US" sz="2800" b="1" i="1" u="none" strike="noStrike" kern="1200" dirty="0">
                <a:solidFill>
                  <a:schemeClr val="tx2"/>
                </a:solidFill>
                <a:effectLst/>
                <a:latin typeface="+mn-lt"/>
                <a:ea typeface="+mn-ea"/>
                <a:cs typeface="+mn-cs"/>
              </a:rPr>
              <a:t>Health System is a </a:t>
            </a:r>
            <a:br>
              <a:rPr lang="en-US" sz="2800" b="1" i="1" u="none" strike="noStrike" kern="1200" dirty="0">
                <a:solidFill>
                  <a:schemeClr val="tx2"/>
                </a:solidFill>
                <a:effectLst/>
                <a:latin typeface="+mn-lt"/>
                <a:ea typeface="+mn-ea"/>
                <a:cs typeface="+mn-cs"/>
              </a:rPr>
            </a:br>
            <a:r>
              <a:rPr lang="en-US" sz="2800" b="1" i="1" u="none" strike="noStrike" kern="1200" dirty="0">
                <a:solidFill>
                  <a:schemeClr val="tx2"/>
                </a:solidFill>
                <a:effectLst/>
                <a:latin typeface="+mn-lt"/>
                <a:ea typeface="+mn-ea"/>
                <a:cs typeface="+mn-cs"/>
              </a:rPr>
              <a:t>nonprofit, values-driven, community-owned </a:t>
            </a:r>
            <a:br>
              <a:rPr lang="en-US" sz="2800" b="1" i="1" u="none" strike="noStrike" kern="1200" dirty="0">
                <a:solidFill>
                  <a:schemeClr val="tx2"/>
                </a:solidFill>
                <a:effectLst/>
                <a:latin typeface="+mn-lt"/>
                <a:ea typeface="+mn-ea"/>
                <a:cs typeface="+mn-cs"/>
              </a:rPr>
            </a:br>
            <a:r>
              <a:rPr lang="en-US" sz="2800" b="1" i="1" u="none" strike="noStrike" kern="1200" dirty="0">
                <a:solidFill>
                  <a:schemeClr val="tx2"/>
                </a:solidFill>
                <a:effectLst/>
                <a:latin typeface="+mn-lt"/>
                <a:ea typeface="+mn-ea"/>
                <a:cs typeface="+mn-cs"/>
              </a:rPr>
              <a:t>health system dedicated </a:t>
            </a:r>
            <a:br>
              <a:rPr lang="en-US" sz="2800" b="1" i="1" u="none" strike="noStrike" kern="1200" dirty="0">
                <a:solidFill>
                  <a:schemeClr val="tx2"/>
                </a:solidFill>
                <a:effectLst/>
                <a:latin typeface="+mn-lt"/>
                <a:ea typeface="+mn-ea"/>
                <a:cs typeface="+mn-cs"/>
              </a:rPr>
            </a:br>
            <a:r>
              <a:rPr lang="en-US" sz="2800" b="1" i="1" u="none" strike="noStrike" kern="1200" dirty="0">
                <a:solidFill>
                  <a:schemeClr val="tx2"/>
                </a:solidFill>
                <a:effectLst/>
                <a:latin typeface="+mn-lt"/>
                <a:ea typeface="+mn-ea"/>
                <a:cs typeface="+mn-cs"/>
              </a:rPr>
              <a:t>to improving health.</a:t>
            </a:r>
            <a:endParaRPr lang="en-US" sz="2400" i="1" dirty="0">
              <a:solidFill>
                <a:schemeClr val="tx2"/>
              </a:solidFill>
            </a:endParaRPr>
          </a:p>
        </p:txBody>
      </p:sp>
      <p:sp>
        <p:nvSpPr>
          <p:cNvPr id="6" name="Rectangle 5">
            <a:extLst>
              <a:ext uri="{FF2B5EF4-FFF2-40B4-BE49-F238E27FC236}">
                <a16:creationId xmlns:a16="http://schemas.microsoft.com/office/drawing/2014/main" id="{E0FA2F83-B365-DE49-97B1-4D66DD96DECD}"/>
              </a:ext>
            </a:extLst>
          </p:cNvPr>
          <p:cNvSpPr/>
          <p:nvPr/>
        </p:nvSpPr>
        <p:spPr bwMode="gray">
          <a:xfrm>
            <a:off x="8057832" y="1134110"/>
            <a:ext cx="2162175" cy="589280"/>
          </a:xfrm>
          <a:prstGeom prst="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600" spc="300" dirty="0">
                <a:solidFill>
                  <a:schemeClr val="accent1"/>
                </a:solidFill>
                <a:latin typeface="+mj-lt"/>
              </a:rPr>
              <a:t>OUR VISION</a:t>
            </a:r>
          </a:p>
        </p:txBody>
      </p:sp>
      <p:sp>
        <p:nvSpPr>
          <p:cNvPr id="9" name="Rectangle 8">
            <a:extLst>
              <a:ext uri="{FF2B5EF4-FFF2-40B4-BE49-F238E27FC236}">
                <a16:creationId xmlns:a16="http://schemas.microsoft.com/office/drawing/2014/main" id="{22A9BF62-0B0E-664C-8499-2083D79FE84F}"/>
              </a:ext>
            </a:extLst>
          </p:cNvPr>
          <p:cNvSpPr/>
          <p:nvPr/>
        </p:nvSpPr>
        <p:spPr bwMode="gray">
          <a:xfrm>
            <a:off x="2209925" y="1134110"/>
            <a:ext cx="2162175" cy="58928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indent="0" algn="ctr">
              <a:buNone/>
            </a:pPr>
            <a:r>
              <a:rPr lang="en-US" sz="1600" spc="300" dirty="0">
                <a:solidFill>
                  <a:schemeClr val="accent1"/>
                </a:solidFill>
                <a:latin typeface="+mj-lt"/>
              </a:rPr>
              <a:t>OUR MISSION</a:t>
            </a:r>
          </a:p>
        </p:txBody>
      </p:sp>
      <p:sp>
        <p:nvSpPr>
          <p:cNvPr id="3" name="Rectangle 2">
            <a:extLst>
              <a:ext uri="{FF2B5EF4-FFF2-40B4-BE49-F238E27FC236}">
                <a16:creationId xmlns:a16="http://schemas.microsoft.com/office/drawing/2014/main" id="{2C9E9465-5AC2-164C-8F07-0D904DD77C26}"/>
              </a:ext>
            </a:extLst>
          </p:cNvPr>
          <p:cNvSpPr/>
          <p:nvPr/>
        </p:nvSpPr>
        <p:spPr bwMode="gray">
          <a:xfrm>
            <a:off x="2953387" y="1795781"/>
            <a:ext cx="675249" cy="27432"/>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10" name="Rectangle 9">
            <a:extLst>
              <a:ext uri="{FF2B5EF4-FFF2-40B4-BE49-F238E27FC236}">
                <a16:creationId xmlns:a16="http://schemas.microsoft.com/office/drawing/2014/main" id="{B80653FA-7931-5049-90E4-15EEA801688F}"/>
              </a:ext>
            </a:extLst>
          </p:cNvPr>
          <p:cNvSpPr/>
          <p:nvPr/>
        </p:nvSpPr>
        <p:spPr bwMode="gray">
          <a:xfrm>
            <a:off x="8801294" y="1795781"/>
            <a:ext cx="675249" cy="27432"/>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pic>
        <p:nvPicPr>
          <p:cNvPr id="12" name="Picture 11">
            <a:extLst>
              <a:ext uri="{FF2B5EF4-FFF2-40B4-BE49-F238E27FC236}">
                <a16:creationId xmlns:a16="http://schemas.microsoft.com/office/drawing/2014/main" id="{D28DF906-62B3-9E4B-8FB3-F26127B1A15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89009" y="6339539"/>
            <a:ext cx="1143000" cy="337733"/>
          </a:xfrm>
          <a:prstGeom prst="rect">
            <a:avLst/>
          </a:prstGeom>
        </p:spPr>
      </p:pic>
      <p:sp>
        <p:nvSpPr>
          <p:cNvPr id="13" name="TextBox 12">
            <a:extLst>
              <a:ext uri="{FF2B5EF4-FFF2-40B4-BE49-F238E27FC236}">
                <a16:creationId xmlns:a16="http://schemas.microsoft.com/office/drawing/2014/main" id="{6B311CFA-6CA9-9F4B-A7D2-A972558D8483}"/>
              </a:ext>
            </a:extLst>
          </p:cNvPr>
          <p:cNvSpPr txBox="1"/>
          <p:nvPr/>
        </p:nvSpPr>
        <p:spPr bwMode="gray">
          <a:xfrm>
            <a:off x="609600" y="6374562"/>
            <a:ext cx="3400537" cy="318924"/>
          </a:xfrm>
          <a:prstGeom prst="rect">
            <a:avLst/>
          </a:prstGeom>
          <a:noFill/>
        </p:spPr>
        <p:txBody>
          <a:bodyPr wrap="none" lIns="36000" tIns="36000" rIns="36000" bIns="36000" rtlCol="0">
            <a:spAutoFit/>
          </a:bodyPr>
          <a:lstStyle/>
          <a:p>
            <a:pPr marL="0" indent="0">
              <a:buNone/>
            </a:pPr>
            <a:r>
              <a:rPr lang="en-US" sz="1600" b="1" i="1" u="none" strike="noStrike" kern="1200" dirty="0">
                <a:solidFill>
                  <a:schemeClr val="bg1"/>
                </a:solidFill>
                <a:effectLst/>
                <a:latin typeface="Times New Roman" panose="02020603050405020304" pitchFamily="18" charset="0"/>
                <a:ea typeface="+mn-ea"/>
                <a:cs typeface="Times New Roman" panose="02020603050405020304" pitchFamily="18" charset="0"/>
              </a:rPr>
              <a:t>Advancing health. </a:t>
            </a:r>
            <a:r>
              <a:rPr lang="en-US" sz="1600" b="0" i="1" u="none" strike="noStrike" kern="1200" dirty="0">
                <a:solidFill>
                  <a:schemeClr val="bg1"/>
                </a:solidFill>
                <a:effectLst/>
                <a:latin typeface="Times New Roman" panose="02020603050405020304" pitchFamily="18" charset="0"/>
                <a:ea typeface="+mn-ea"/>
                <a:cs typeface="Times New Roman" panose="02020603050405020304" pitchFamily="18" charset="0"/>
              </a:rPr>
              <a:t>Personalizing care.</a:t>
            </a:r>
            <a:endParaRPr lang="en-US" sz="1600" b="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3723412"/>
      </p:ext>
    </p:extLst>
  </p:cSld>
  <p:clrMapOvr>
    <a:masterClrMapping/>
  </p:clrMapOvr>
  <p:transition/>
  <p:hf sldNum="0" hdr="0" ftr="0" dt="0"/>
  <p:extLst mod="1">
    <p:ext uri="{DCECCB84-F9BA-43D5-87BE-67443E8EF086}">
      <p15:sldGuideLst xmlns:p15="http://schemas.microsoft.com/office/powerpoint/2012/main">
        <p15:guide id="1" pos="168">
          <p15:clr>
            <a:srgbClr val="CCCCCC"/>
          </p15:clr>
        </p15:guide>
        <p15:guide id="2" pos="7512">
          <p15:clr>
            <a:srgbClr val="CCCCCC"/>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772435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5586B75A-687E-405C-8A0B-8D00578BA2C3}" type="datetimeFigureOut">
              <a:rPr lang="en-US" smtClean="0"/>
              <a:pPr/>
              <a:t>9/11/2023</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8601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4_Title Slid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15E921F-37C4-9A4A-A306-91EB2DCEE060}"/>
              </a:ext>
            </a:extLst>
          </p:cNvPr>
          <p:cNvSpPr/>
          <p:nvPr userDrawn="1"/>
        </p:nvSpPr>
        <p:spPr bwMode="gray">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257314"/>
              <a:gd name="connsiteY0" fmla="*/ 0 h 6858000"/>
              <a:gd name="connsiteX1" fmla="*/ 12192000 w 12257314"/>
              <a:gd name="connsiteY1" fmla="*/ 0 h 6858000"/>
              <a:gd name="connsiteX2" fmla="*/ 12257314 w 12257314"/>
              <a:gd name="connsiteY2" fmla="*/ 3265715 h 6858000"/>
              <a:gd name="connsiteX3" fmla="*/ 0 w 12257314"/>
              <a:gd name="connsiteY3" fmla="*/ 6858000 h 6858000"/>
              <a:gd name="connsiteX4" fmla="*/ 0 w 12257314"/>
              <a:gd name="connsiteY4" fmla="*/ 0 h 6858000"/>
              <a:gd name="connsiteX0" fmla="*/ 0 w 12273643"/>
              <a:gd name="connsiteY0" fmla="*/ 0 h 6858000"/>
              <a:gd name="connsiteX1" fmla="*/ 12192000 w 12273643"/>
              <a:gd name="connsiteY1" fmla="*/ 0 h 6858000"/>
              <a:gd name="connsiteX2" fmla="*/ 12273643 w 12273643"/>
              <a:gd name="connsiteY2" fmla="*/ 1632858 h 6858000"/>
              <a:gd name="connsiteX3" fmla="*/ 0 w 12273643"/>
              <a:gd name="connsiteY3" fmla="*/ 6858000 h 6858000"/>
              <a:gd name="connsiteX4" fmla="*/ 0 w 12273643"/>
              <a:gd name="connsiteY4" fmla="*/ 0 h 6858000"/>
              <a:gd name="connsiteX0" fmla="*/ 0 w 12192000"/>
              <a:gd name="connsiteY0" fmla="*/ 0 h 6858000"/>
              <a:gd name="connsiteX1" fmla="*/ 12192000 w 12192000"/>
              <a:gd name="connsiteY1" fmla="*/ 0 h 6858000"/>
              <a:gd name="connsiteX2" fmla="*/ 12192000 w 12192000"/>
              <a:gd name="connsiteY2" fmla="*/ 2400301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12192000 w 12192000"/>
              <a:gd name="connsiteY2" fmla="*/ 2367644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2367644"/>
                </a:lnTo>
                <a:lnTo>
                  <a:pt x="0" y="6858000"/>
                </a:lnTo>
                <a:lnTo>
                  <a:pt x="0" y="0"/>
                </a:lnTo>
                <a:close/>
              </a:path>
            </a:pathLst>
          </a:custGeom>
          <a:gradFill>
            <a:gsLst>
              <a:gs pos="0">
                <a:srgbClr val="307AAD"/>
              </a:gs>
              <a:gs pos="0">
                <a:srgbClr val="307AAD"/>
              </a:gs>
              <a:gs pos="0">
                <a:srgbClr val="307AAD"/>
              </a:gs>
              <a:gs pos="97000">
                <a:srgbClr val="307AAD"/>
              </a:gs>
            </a:gsLst>
            <a:lin ang="0" scaled="1"/>
          </a:gradFill>
          <a:ln w="9525">
            <a:noFill/>
          </a:ln>
          <a:effectLst>
            <a:outerShdw blurRad="508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2" name="Title"/>
          <p:cNvSpPr>
            <a:spLocks noGrp="1"/>
          </p:cNvSpPr>
          <p:nvPr userDrawn="1">
            <p:ph type="ctrTitle" hasCustomPrompt="1"/>
            <p:custDataLst>
              <p:tags r:id="rId1"/>
            </p:custDataLst>
          </p:nvPr>
        </p:nvSpPr>
        <p:spPr>
          <a:xfrm>
            <a:off x="914400" y="1325880"/>
            <a:ext cx="10363200" cy="1270363"/>
          </a:xfrm>
        </p:spPr>
        <p:txBody>
          <a:bodyPr lIns="128016" tIns="64008" rIns="128016" bIns="64008" anchor="b" anchorCtr="0">
            <a:normAutofit/>
          </a:bodyPr>
          <a:lstStyle>
            <a:lvl1pPr algn="l">
              <a:spcBef>
                <a:spcPct val="0"/>
              </a:spcBef>
              <a:defRPr sz="6000" b="1" i="0">
                <a:solidFill>
                  <a:schemeClr val="bg1"/>
                </a:solidFill>
                <a:latin typeface="+mj-lt"/>
              </a:defRPr>
            </a:lvl1pPr>
          </a:lstStyle>
          <a:p>
            <a:r>
              <a:rPr lang="en-US" dirty="0"/>
              <a:t>Click to add title</a:t>
            </a:r>
          </a:p>
        </p:txBody>
      </p:sp>
      <p:sp>
        <p:nvSpPr>
          <p:cNvPr id="6" name="btfpLayoutConfig" hidden="1"/>
          <p:cNvSpPr txBox="1"/>
          <p:nvPr userDrawn="1">
            <p:custDataLst>
              <p:tags r:id="rId2"/>
            </p:custDataLst>
          </p:nvPr>
        </p:nvSpPr>
        <p:spPr>
          <a:xfrm>
            <a:off x="12701" y="12700"/>
            <a:ext cx="611312" cy="88092"/>
          </a:xfrm>
          <a:prstGeom prst="rect">
            <a:avLst/>
          </a:prstGeom>
          <a:noFill/>
        </p:spPr>
        <p:txBody>
          <a:bodyPr vert="horz" wrap="none" lIns="36000" tIns="36000" rIns="36000" bIns="36000" rtlCol="0">
            <a:spAutoFit/>
          </a:bodyPr>
          <a:lstStyle/>
          <a:p>
            <a:pPr marL="177786" indent="-177786" defTabSz="711143">
              <a:spcBef>
                <a:spcPts val="1200"/>
              </a:spcBef>
              <a:buFontTx/>
              <a:buChar char="•"/>
            </a:pPr>
            <a:r>
              <a:rPr lang="en-US" sz="100" dirty="0">
                <a:solidFill>
                  <a:srgbClr val="FFFFFF">
                    <a:alpha val="0"/>
                  </a:srgbClr>
                </a:solidFill>
              </a:rPr>
              <a:t>overall_0_131468226384557565 columns_1_131468226384557565 </a:t>
            </a:r>
          </a:p>
        </p:txBody>
      </p:sp>
      <p:pic>
        <p:nvPicPr>
          <p:cNvPr id="11" name="Picture 10">
            <a:extLst>
              <a:ext uri="{FF2B5EF4-FFF2-40B4-BE49-F238E27FC236}">
                <a16:creationId xmlns:a16="http://schemas.microsoft.com/office/drawing/2014/main" id="{39560BEA-979F-F240-B6EA-3390DC0214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23322" y="5350480"/>
            <a:ext cx="2056657" cy="1133447"/>
          </a:xfrm>
          <a:prstGeom prst="rect">
            <a:avLst/>
          </a:prstGeom>
        </p:spPr>
      </p:pic>
      <p:sp>
        <p:nvSpPr>
          <p:cNvPr id="19" name="Text Placeholder 18">
            <a:extLst>
              <a:ext uri="{FF2B5EF4-FFF2-40B4-BE49-F238E27FC236}">
                <a16:creationId xmlns:a16="http://schemas.microsoft.com/office/drawing/2014/main" id="{9F000818-D6C4-B44B-BB04-824A1FA0F648}"/>
              </a:ext>
            </a:extLst>
          </p:cNvPr>
          <p:cNvSpPr>
            <a:spLocks noGrp="1"/>
          </p:cNvSpPr>
          <p:nvPr>
            <p:ph type="body" sz="quarter" idx="10"/>
          </p:nvPr>
        </p:nvSpPr>
        <p:spPr>
          <a:xfrm>
            <a:off x="914400" y="2595563"/>
            <a:ext cx="7050088" cy="1355725"/>
          </a:xfrm>
        </p:spPr>
        <p:txBody>
          <a:bodyPr>
            <a:noAutofit/>
          </a:bodyPr>
          <a:lstStyle>
            <a:lvl1pPr>
              <a:defRPr sz="2400" b="0" i="0">
                <a:solidFill>
                  <a:schemeClr val="bg1"/>
                </a:solidFill>
                <a:latin typeface="+mj-lt"/>
              </a:defRPr>
            </a:lvl1pPr>
            <a:lvl2pPr>
              <a:defRPr sz="2400" b="0" i="0">
                <a:solidFill>
                  <a:schemeClr val="bg1"/>
                </a:solidFill>
                <a:latin typeface="Franklin Gothic Medium" panose="020B0603020102020204" pitchFamily="34" charset="0"/>
              </a:defRPr>
            </a:lvl2pPr>
            <a:lvl3pPr>
              <a:defRPr sz="2400" b="0" i="0">
                <a:solidFill>
                  <a:schemeClr val="bg1"/>
                </a:solidFill>
                <a:latin typeface="Franklin Gothic Medium" panose="020B0603020102020204" pitchFamily="34" charset="0"/>
              </a:defRPr>
            </a:lvl3pPr>
            <a:lvl4pPr>
              <a:defRPr sz="2400" b="0" i="0">
                <a:solidFill>
                  <a:schemeClr val="bg1"/>
                </a:solidFill>
                <a:latin typeface="Franklin Gothic Medium" panose="020B0603020102020204" pitchFamily="34" charset="0"/>
              </a:defRPr>
            </a:lvl4pPr>
            <a:lvl5pPr>
              <a:defRPr sz="2400" b="0" i="0">
                <a:solidFill>
                  <a:schemeClr val="bg1"/>
                </a:solidFill>
                <a:latin typeface="Franklin Gothic Medium" panose="020B0603020102020204" pitchFamily="34" charset="0"/>
              </a:defRPr>
            </a:lvl5pPr>
          </a:lstStyle>
          <a:p>
            <a:pPr lvl="0"/>
            <a:r>
              <a:rPr lang="en-US" dirty="0"/>
              <a:t>Edit Master text styles</a:t>
            </a:r>
          </a:p>
        </p:txBody>
      </p:sp>
    </p:spTree>
    <p:extLst>
      <p:ext uri="{BB962C8B-B14F-4D97-AF65-F5344CB8AC3E}">
        <p14:creationId xmlns:p14="http://schemas.microsoft.com/office/powerpoint/2010/main" val="873160255"/>
      </p:ext>
    </p:extLst>
  </p:cSld>
  <p:clrMapOvr>
    <a:masterClrMapping/>
  </p:clrMapOvr>
  <p:transition/>
  <p:timing>
    <p:tnLst>
      <p:par>
        <p:cTn id="1" dur="indefinite" restart="never" nodeType="tmRoot"/>
      </p:par>
    </p:tnLst>
  </p:timing>
  <p:extLst mod="1">
    <p:ext uri="{DCECCB84-F9BA-43D5-87BE-67443E8EF086}">
      <p15:sldGuideLst xmlns:p15="http://schemas.microsoft.com/office/powerpoint/2012/main">
        <p15:guide id="1" pos="168">
          <p15:clr>
            <a:srgbClr val="CCCCCC"/>
          </p15:clr>
        </p15:guide>
        <p15:guide id="2" pos="7512">
          <p15:clr>
            <a:srgbClr val="CCCCCC"/>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slideLayout" Target="../slideLayouts/slideLayout13.xml"/><Relationship Id="rId7" Type="http://schemas.openxmlformats.org/officeDocument/2006/relationships/theme" Target="../theme/theme2.xml"/><Relationship Id="rId12" Type="http://schemas.openxmlformats.org/officeDocument/2006/relationships/image" Target="../media/image1.tif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ags" Target="../tags/tag14.xml"/><Relationship Id="rId5" Type="http://schemas.openxmlformats.org/officeDocument/2006/relationships/slideLayout" Target="../slideLayouts/slideLayout15.xml"/><Relationship Id="rId10" Type="http://schemas.openxmlformats.org/officeDocument/2006/relationships/tags" Target="../tags/tag13.xml"/><Relationship Id="rId4" Type="http://schemas.openxmlformats.org/officeDocument/2006/relationships/slideLayout" Target="../slideLayouts/slideLayout14.xml"/><Relationship Id="rId9" Type="http://schemas.openxmlformats.org/officeDocument/2006/relationships/tags" Target="../tags/tag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SlideNumber"/>
          <p:cNvSpPr/>
          <p:nvPr>
            <p:custDataLst>
              <p:tags r:id="rId12"/>
            </p:custDataLst>
          </p:nvPr>
        </p:nvSpPr>
        <p:spPr bwMode="gray">
          <a:xfrm>
            <a:off x="4674870" y="6355080"/>
            <a:ext cx="2842260" cy="365760"/>
          </a:xfrm>
          <a:prstGeom prst="roundRect">
            <a:avLst>
              <a:gd name="adj" fmla="val 0"/>
            </a:avLst>
          </a:prstGeom>
          <a:noFill/>
          <a:ln w="19050">
            <a:no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06680" tIns="53340" rIns="106680" bIns="53340" rtlCol="0" anchor="ctr" anchorCtr="0">
            <a:noAutofit/>
          </a:bodyPr>
          <a:lstStyle/>
          <a:p>
            <a:pPr algn="ctr" defTabSz="711143">
              <a:spcBef>
                <a:spcPct val="0"/>
              </a:spcBef>
            </a:pPr>
            <a:fld id="{BB69BBE8-4DB2-4642-B003-B220ACD5A2FD}" type="slidenum">
              <a:rPr lang="en-US" sz="1000" b="0" i="0">
                <a:solidFill>
                  <a:schemeClr val="bg1">
                    <a:lumMod val="75000"/>
                  </a:schemeClr>
                </a:solidFill>
                <a:latin typeface="Times New Roman" panose="02020603050405020304" pitchFamily="18" charset="0"/>
                <a:cs typeface="Times New Roman" panose="02020603050405020304" pitchFamily="18" charset="0"/>
              </a:rPr>
              <a:pPr algn="ctr" defTabSz="711143">
                <a:spcBef>
                  <a:spcPct val="0"/>
                </a:spcBef>
              </a:pPr>
              <a:t>‹#›</a:t>
            </a:fld>
            <a:endParaRPr lang="fr-FR" sz="1000" b="0" i="0" dirty="0">
              <a:solidFill>
                <a:schemeClr val="bg1">
                  <a:lumMod val="75000"/>
                </a:schemeClr>
              </a:solidFill>
              <a:latin typeface="Times New Roman" panose="02020603050405020304" pitchFamily="18" charset="0"/>
              <a:cs typeface="Times New Roman" panose="02020603050405020304" pitchFamily="18" charset="0"/>
            </a:endParaRPr>
          </a:p>
        </p:txBody>
      </p:sp>
      <p:sp>
        <p:nvSpPr>
          <p:cNvPr id="3" name="Text Placeholder"/>
          <p:cNvSpPr>
            <a:spLocks noGrp="1"/>
          </p:cNvSpPr>
          <p:nvPr>
            <p:ph type="body" idx="1"/>
            <p:custDataLst>
              <p:tags r:id="rId13"/>
            </p:custDataLst>
          </p:nvPr>
        </p:nvSpPr>
        <p:spPr>
          <a:xfrm>
            <a:off x="609600" y="1600200"/>
            <a:ext cx="10972800" cy="45262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Title"/>
          <p:cNvSpPr>
            <a:spLocks noGrp="1"/>
          </p:cNvSpPr>
          <p:nvPr>
            <p:ph type="title"/>
            <p:custDataLst>
              <p:tags r:id="rId14"/>
            </p:custDataLst>
          </p:nvPr>
        </p:nvSpPr>
        <p:spPr>
          <a:xfrm>
            <a:off x="609600" y="64851"/>
            <a:ext cx="8229600" cy="1051560"/>
          </a:xfrm>
          <a:prstGeom prst="rect">
            <a:avLst/>
          </a:prstGeom>
        </p:spPr>
        <p:txBody>
          <a:bodyPr vert="horz" lIns="91440" tIns="45720" rIns="91440" bIns="45720" rtlCol="0" anchor="ctr" anchorCtr="0">
            <a:noAutofit/>
          </a:bodyPr>
          <a:lstStyle/>
          <a:p>
            <a:r>
              <a:rPr lang="en-US" dirty="0" smtClean="0"/>
              <a:t>Click to edit Master title style</a:t>
            </a:r>
            <a:endParaRPr lang="en-US" dirty="0"/>
          </a:p>
        </p:txBody>
      </p:sp>
      <p:sp>
        <p:nvSpPr>
          <p:cNvPr id="4" name="btfpLayoutConfig" hidden="1"/>
          <p:cNvSpPr txBox="1"/>
          <p:nvPr>
            <p:custDataLst>
              <p:tags r:id="rId15"/>
            </p:custDataLst>
          </p:nvPr>
        </p:nvSpPr>
        <p:spPr>
          <a:xfrm>
            <a:off x="12701" y="12700"/>
            <a:ext cx="611312" cy="88092"/>
          </a:xfrm>
          <a:prstGeom prst="rect">
            <a:avLst/>
          </a:prstGeom>
          <a:noFill/>
        </p:spPr>
        <p:txBody>
          <a:bodyPr vert="horz" wrap="none" lIns="36000" tIns="36000" rIns="36000" bIns="36000" rtlCol="0">
            <a:spAutoFit/>
          </a:bodyPr>
          <a:lstStyle/>
          <a:p>
            <a:pPr marL="177786" indent="-177786" defTabSz="711143">
              <a:spcBef>
                <a:spcPts val="1200"/>
              </a:spcBef>
              <a:buFontTx/>
              <a:buChar char="•"/>
            </a:pPr>
            <a:r>
              <a:rPr lang="en-US" sz="100" dirty="0">
                <a:solidFill>
                  <a:srgbClr val="FFFFFF">
                    <a:alpha val="0"/>
                  </a:srgbClr>
                </a:solidFill>
              </a:rPr>
              <a:t>overall_0_131468204519021135 columns_1_131468204519021135 </a:t>
            </a:r>
          </a:p>
        </p:txBody>
      </p:sp>
      <p:pic>
        <p:nvPicPr>
          <p:cNvPr id="11" name="Picture 10">
            <a:extLst>
              <a:ext uri="{FF2B5EF4-FFF2-40B4-BE49-F238E27FC236}">
                <a16:creationId xmlns:a16="http://schemas.microsoft.com/office/drawing/2014/main" id="{7D1F632F-CAA7-4D46-9D2D-B08AEE017018}"/>
              </a:ext>
            </a:extLst>
          </p:cNvPr>
          <p:cNvPicPr>
            <a:picLocks noChangeAspect="1"/>
          </p:cNvPicPr>
          <p:nvPr/>
        </p:nvPicPr>
        <p:blipFill>
          <a:blip r:embed="rId16"/>
          <a:stretch>
            <a:fillRect/>
          </a:stretch>
        </p:blipFill>
        <p:spPr>
          <a:xfrm>
            <a:off x="10393160" y="6397414"/>
            <a:ext cx="1143000" cy="334107"/>
          </a:xfrm>
          <a:prstGeom prst="rect">
            <a:avLst/>
          </a:prstGeom>
        </p:spPr>
      </p:pic>
      <p:sp>
        <p:nvSpPr>
          <p:cNvPr id="6" name="Rectangle 5">
            <a:extLst>
              <a:ext uri="{FF2B5EF4-FFF2-40B4-BE49-F238E27FC236}">
                <a16:creationId xmlns:a16="http://schemas.microsoft.com/office/drawing/2014/main" id="{F9150436-7A0B-2849-9C4C-747BFF0BBB65}"/>
              </a:ext>
            </a:extLst>
          </p:cNvPr>
          <p:cNvSpPr/>
          <p:nvPr/>
        </p:nvSpPr>
        <p:spPr bwMode="gray">
          <a:xfrm>
            <a:off x="0" y="1171074"/>
            <a:ext cx="12208042" cy="94228"/>
          </a:xfrm>
          <a:prstGeom prst="rect">
            <a:avLst/>
          </a:prstGeom>
          <a:gradFill>
            <a:gsLst>
              <a:gs pos="0">
                <a:schemeClr val="accent1"/>
              </a:gs>
              <a:gs pos="100000">
                <a:schemeClr val="bg1"/>
              </a:gs>
            </a:gsLst>
            <a:lin ang="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10" name="TextBox 9">
            <a:extLst>
              <a:ext uri="{FF2B5EF4-FFF2-40B4-BE49-F238E27FC236}">
                <a16:creationId xmlns:a16="http://schemas.microsoft.com/office/drawing/2014/main" id="{5C8788D6-C0E8-D84D-B224-EF8471760EB5}"/>
              </a:ext>
            </a:extLst>
          </p:cNvPr>
          <p:cNvSpPr txBox="1"/>
          <p:nvPr/>
        </p:nvSpPr>
        <p:spPr bwMode="gray">
          <a:xfrm>
            <a:off x="609600" y="6374562"/>
            <a:ext cx="3400537" cy="318924"/>
          </a:xfrm>
          <a:prstGeom prst="rect">
            <a:avLst/>
          </a:prstGeom>
          <a:noFill/>
        </p:spPr>
        <p:txBody>
          <a:bodyPr wrap="none" lIns="36000" tIns="36000" rIns="36000" bIns="36000" rtlCol="0">
            <a:spAutoFit/>
          </a:bodyPr>
          <a:lstStyle/>
          <a:p>
            <a:pPr marL="0" indent="0">
              <a:buNone/>
            </a:pPr>
            <a:r>
              <a:rPr lang="en-US" sz="1600" b="1" i="1" u="none" strike="noStrike" kern="1200" dirty="0">
                <a:solidFill>
                  <a:schemeClr val="tx2"/>
                </a:solidFill>
                <a:effectLst/>
                <a:latin typeface="Times New Roman" panose="02020603050405020304" pitchFamily="18" charset="0"/>
                <a:ea typeface="+mn-ea"/>
                <a:cs typeface="Times New Roman" panose="02020603050405020304" pitchFamily="18" charset="0"/>
              </a:rPr>
              <a:t>Advancing health. </a:t>
            </a:r>
            <a:r>
              <a:rPr lang="en-US" sz="1600" b="0" i="1" u="none" strike="noStrike" kern="1200" dirty="0">
                <a:solidFill>
                  <a:schemeClr val="tx2"/>
                </a:solidFill>
                <a:effectLst/>
                <a:latin typeface="Times New Roman" panose="02020603050405020304" pitchFamily="18" charset="0"/>
                <a:ea typeface="+mn-ea"/>
                <a:cs typeface="Times New Roman" panose="02020603050405020304" pitchFamily="18" charset="0"/>
              </a:rPr>
              <a:t>Personalizing care.</a:t>
            </a:r>
            <a:endParaRPr lang="en-US" sz="1600" b="0" i="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5856010"/>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47" r:id="rId9"/>
    <p:sldLayoutId id="2147483964" r:id="rId10"/>
  </p:sldLayoutIdLst>
  <p:transition/>
  <p:hf sldNum="0" hdr="0" ftr="0" dt="0"/>
  <p:txStyles>
    <p:titleStyle>
      <a:lvl1pPr algn="l" defTabSz="711143" rtl="0" eaLnBrk="1" latinLnBrk="0" hangingPunct="1">
        <a:lnSpc>
          <a:spcPct val="100000"/>
        </a:lnSpc>
        <a:spcBef>
          <a:spcPct val="0"/>
        </a:spcBef>
        <a:buNone/>
        <a:defRPr sz="2800" b="0" i="0" kern="1200">
          <a:solidFill>
            <a:srgbClr val="FFC000"/>
          </a:solidFill>
          <a:latin typeface="Calibri" panose="020F0502020204030204" pitchFamily="34" charset="0"/>
          <a:ea typeface="+mj-ea"/>
          <a:cs typeface="Calibri" panose="020F0502020204030204" pitchFamily="34" charset="0"/>
        </a:defRPr>
      </a:lvl1pPr>
    </p:titleStyle>
    <p:bodyStyle>
      <a:lvl1pPr marL="180961" indent="-180961" algn="l" defTabSz="914282" rtl="0" eaLnBrk="1" latinLnBrk="0" hangingPunct="1">
        <a:lnSpc>
          <a:spcPct val="100000"/>
        </a:lnSpc>
        <a:spcBef>
          <a:spcPts val="92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1pPr>
      <a:lvl2pPr marL="361921" indent="-180961" algn="l" defTabSz="914282" rtl="0" eaLnBrk="1" latinLnBrk="0" hangingPunct="1">
        <a:lnSpc>
          <a:spcPct val="100000"/>
        </a:lnSpc>
        <a:spcBef>
          <a:spcPts val="920"/>
        </a:spcBef>
        <a:buFont typeface="Arial" panose="020B0604020202020204" pitchFamily="34" charset="0"/>
        <a:buChar char="–"/>
        <a:defRPr sz="1400" kern="1200">
          <a:solidFill>
            <a:schemeClr val="tx1"/>
          </a:solidFill>
          <a:latin typeface="Calibri" panose="020F0502020204030204" pitchFamily="34" charset="0"/>
          <a:ea typeface="+mn-ea"/>
          <a:cs typeface="Calibri" panose="020F0502020204030204" pitchFamily="34" charset="0"/>
        </a:defRPr>
      </a:lvl2pPr>
      <a:lvl3pPr marL="534945" indent="-173024" algn="l" defTabSz="914282" rtl="0" eaLnBrk="1" latinLnBrk="0" hangingPunct="1">
        <a:lnSpc>
          <a:spcPct val="100000"/>
        </a:lnSpc>
        <a:spcBef>
          <a:spcPts val="920"/>
        </a:spcBef>
        <a:buFont typeface="Arial" panose="020B0604020202020204" pitchFamily="34" charset="0"/>
        <a:buChar char="&gt;"/>
        <a:defRPr sz="1400" kern="1200">
          <a:solidFill>
            <a:schemeClr val="tx1"/>
          </a:solidFill>
          <a:latin typeface="Calibri" panose="020F0502020204030204" pitchFamily="34" charset="0"/>
          <a:ea typeface="+mn-ea"/>
          <a:cs typeface="Calibri" panose="020F0502020204030204" pitchFamily="34" charset="0"/>
        </a:defRPr>
      </a:lvl3pPr>
      <a:lvl4pPr marL="715906" indent="-180961" algn="l" defTabSz="914282" rtl="0" eaLnBrk="1" latinLnBrk="0" hangingPunct="1">
        <a:lnSpc>
          <a:spcPct val="100000"/>
        </a:lnSpc>
        <a:spcBef>
          <a:spcPts val="920"/>
        </a:spcBef>
        <a:buFont typeface="Arial" panose="020B0604020202020204" pitchFamily="34" charset="0"/>
        <a:buChar char="–"/>
        <a:defRPr sz="1400" kern="1200">
          <a:solidFill>
            <a:schemeClr val="tx1"/>
          </a:solidFill>
          <a:latin typeface="Calibri" panose="020F0502020204030204" pitchFamily="34" charset="0"/>
          <a:ea typeface="+mn-ea"/>
          <a:cs typeface="Calibri" panose="020F0502020204030204" pitchFamily="34" charset="0"/>
        </a:defRPr>
      </a:lvl4pPr>
      <a:lvl5pPr marL="898453" indent="-182549" algn="l" defTabSz="914282" rtl="0" eaLnBrk="1" latinLnBrk="0" hangingPunct="1">
        <a:lnSpc>
          <a:spcPct val="100000"/>
        </a:lnSpc>
        <a:spcBef>
          <a:spcPts val="920"/>
        </a:spcBef>
        <a:buFont typeface="Arial" panose="020B0604020202020204" pitchFamily="34" charset="0"/>
        <a:buChar char="&gt;"/>
        <a:defRPr sz="1400" kern="1200">
          <a:solidFill>
            <a:schemeClr val="tx1"/>
          </a:solidFill>
          <a:latin typeface="Calibri" panose="020F0502020204030204" pitchFamily="34" charset="0"/>
          <a:ea typeface="+mn-ea"/>
          <a:cs typeface="Calibri" panose="020F0502020204030204" pitchFamily="34" charset="0"/>
        </a:defRPr>
      </a:lvl5pPr>
      <a:lvl6pPr marL="2514274" indent="-228571" algn="l" defTabSz="9142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14" indent="-228571" algn="l" defTabSz="9142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55" indent="-228571" algn="l" defTabSz="9142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95" indent="-228571" algn="l" defTabSz="9142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786" indent="-177786" algn="l" defTabSz="711143" rtl="0" eaLnBrk="1" latinLnBrk="0" hangingPunct="1">
        <a:spcBef>
          <a:spcPts val="1200"/>
        </a:spcBef>
        <a:buChar char="•"/>
        <a:defRPr sz="1600" kern="1200">
          <a:solidFill>
            <a:schemeClr val="tx1"/>
          </a:solidFill>
          <a:latin typeface="+mn-lt"/>
          <a:ea typeface="+mn-ea"/>
          <a:cs typeface="+mn-cs"/>
        </a:defRPr>
      </a:lvl1pPr>
      <a:lvl2pPr marL="355572" indent="-177786" algn="l" defTabSz="711143" rtl="0" eaLnBrk="1" latinLnBrk="0" hangingPunct="1">
        <a:spcBef>
          <a:spcPts val="600"/>
        </a:spcBef>
        <a:buChar char="–"/>
        <a:defRPr sz="1400" kern="1200">
          <a:solidFill>
            <a:schemeClr val="tx1"/>
          </a:solidFill>
          <a:latin typeface="+mn-lt"/>
          <a:ea typeface="+mn-ea"/>
          <a:cs typeface="+mn-cs"/>
        </a:defRPr>
      </a:lvl2pPr>
      <a:lvl3pPr marL="533358" indent="-177786" algn="l" defTabSz="711143" rtl="0" eaLnBrk="1" latinLnBrk="0" hangingPunct="1">
        <a:spcBef>
          <a:spcPts val="600"/>
        </a:spcBef>
        <a:buChar char="&gt;"/>
        <a:defRPr sz="1400" kern="1200">
          <a:solidFill>
            <a:schemeClr val="tx1"/>
          </a:solidFill>
          <a:latin typeface="+mn-lt"/>
          <a:ea typeface="+mn-ea"/>
          <a:cs typeface="+mn-cs"/>
        </a:defRPr>
      </a:lvl3pPr>
      <a:lvl4pPr marL="711143" indent="-177786" algn="l" defTabSz="711143" rtl="0" eaLnBrk="1" latinLnBrk="0" hangingPunct="1">
        <a:spcBef>
          <a:spcPts val="600"/>
        </a:spcBef>
        <a:buChar char="–"/>
        <a:defRPr sz="1400" kern="1200">
          <a:solidFill>
            <a:schemeClr val="tx1"/>
          </a:solidFill>
          <a:latin typeface="+mn-lt"/>
          <a:ea typeface="+mn-ea"/>
          <a:cs typeface="+mn-cs"/>
        </a:defRPr>
      </a:lvl4pPr>
      <a:lvl5pPr marL="888929" indent="-177786" algn="l" defTabSz="711143" rtl="0" eaLnBrk="1" latinLnBrk="0" hangingPunct="1">
        <a:spcBef>
          <a:spcPts val="600"/>
        </a:spcBef>
        <a:buChar char="&gt;"/>
        <a:defRPr sz="1400" kern="1200">
          <a:solidFill>
            <a:schemeClr val="tx1"/>
          </a:solidFill>
          <a:latin typeface="+mn-lt"/>
          <a:ea typeface="+mn-ea"/>
          <a:cs typeface="+mn-cs"/>
        </a:defRPr>
      </a:lvl5pPr>
      <a:lvl6pPr marL="1066714" algn="l" defTabSz="711143" rtl="0" eaLnBrk="1" latinLnBrk="0" hangingPunct="1">
        <a:defRPr sz="1400" kern="1200">
          <a:solidFill>
            <a:schemeClr val="tx1"/>
          </a:solidFill>
          <a:latin typeface="+mn-lt"/>
          <a:ea typeface="+mn-ea"/>
          <a:cs typeface="+mn-cs"/>
        </a:defRPr>
      </a:lvl6pPr>
      <a:lvl7pPr marL="1244500" algn="l" defTabSz="711143" rtl="0" eaLnBrk="1" latinLnBrk="0" hangingPunct="1">
        <a:defRPr sz="1400" kern="1200">
          <a:solidFill>
            <a:schemeClr val="tx1"/>
          </a:solidFill>
          <a:latin typeface="+mn-lt"/>
          <a:ea typeface="+mn-ea"/>
          <a:cs typeface="+mn-cs"/>
        </a:defRPr>
      </a:lvl7pPr>
      <a:lvl8pPr marL="1422286" algn="l" defTabSz="711143" rtl="0" eaLnBrk="1" latinLnBrk="0" hangingPunct="1">
        <a:defRPr sz="1400" kern="1200">
          <a:solidFill>
            <a:schemeClr val="tx1"/>
          </a:solidFill>
          <a:latin typeface="+mn-lt"/>
          <a:ea typeface="+mn-ea"/>
          <a:cs typeface="+mn-cs"/>
        </a:defRPr>
      </a:lvl8pPr>
      <a:lvl9pPr marL="1600072" algn="l" defTabSz="711143"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900">
          <p15:clr>
            <a:srgbClr val="D1D1D1"/>
          </p15:clr>
        </p15:guide>
        <p15:guide id="2" pos="168">
          <p15:clr>
            <a:srgbClr val="D1D1D1"/>
          </p15:clr>
        </p15:guide>
        <p15:guide id="3" orient="horz" pos="1160">
          <p15:clr>
            <a:srgbClr val="D1D1D1"/>
          </p15:clr>
        </p15:guide>
        <p15:guide id="4" orient="horz" pos="4060">
          <p15:clr>
            <a:srgbClr val="D1D1D1"/>
          </p15:clr>
        </p15:guide>
        <p15:guide id="5" pos="7512">
          <p15:clr>
            <a:srgbClr val="D1D1D1"/>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SlideNumber"/>
          <p:cNvSpPr/>
          <p:nvPr>
            <p:custDataLst>
              <p:tags r:id="rId8"/>
            </p:custDataLst>
          </p:nvPr>
        </p:nvSpPr>
        <p:spPr bwMode="gray">
          <a:xfrm>
            <a:off x="4674870" y="6355080"/>
            <a:ext cx="2842260" cy="365760"/>
          </a:xfrm>
          <a:prstGeom prst="roundRect">
            <a:avLst>
              <a:gd name="adj" fmla="val 0"/>
            </a:avLst>
          </a:prstGeom>
          <a:noFill/>
          <a:ln w="19050">
            <a:no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none" lIns="106680" tIns="53340" rIns="106680" bIns="53340" rtlCol="0" anchor="ctr" anchorCtr="0">
            <a:noAutofit/>
          </a:bodyPr>
          <a:lstStyle/>
          <a:p>
            <a:pPr algn="ctr" defTabSz="711143">
              <a:spcBef>
                <a:spcPct val="0"/>
              </a:spcBef>
            </a:pPr>
            <a:fld id="{BB69BBE8-4DB2-4642-B003-B220ACD5A2FD}" type="slidenum">
              <a:rPr lang="en-US" sz="1000" b="0" i="0">
                <a:solidFill>
                  <a:schemeClr val="bg1">
                    <a:lumMod val="75000"/>
                  </a:schemeClr>
                </a:solidFill>
                <a:latin typeface="Times New Roman" panose="02020603050405020304" pitchFamily="18" charset="0"/>
                <a:cs typeface="Times New Roman" panose="02020603050405020304" pitchFamily="18" charset="0"/>
              </a:rPr>
              <a:pPr algn="ctr" defTabSz="711143">
                <a:spcBef>
                  <a:spcPct val="0"/>
                </a:spcBef>
              </a:pPr>
              <a:t>‹#›</a:t>
            </a:fld>
            <a:endParaRPr lang="fr-FR" sz="1000" b="0" i="0" dirty="0">
              <a:solidFill>
                <a:schemeClr val="bg1">
                  <a:lumMod val="75000"/>
                </a:schemeClr>
              </a:solidFill>
              <a:latin typeface="Times New Roman" panose="02020603050405020304" pitchFamily="18" charset="0"/>
              <a:cs typeface="Times New Roman" panose="02020603050405020304" pitchFamily="18" charset="0"/>
            </a:endParaRPr>
          </a:p>
        </p:txBody>
      </p:sp>
      <p:sp>
        <p:nvSpPr>
          <p:cNvPr id="3" name="Text Placeholder"/>
          <p:cNvSpPr>
            <a:spLocks noGrp="1"/>
          </p:cNvSpPr>
          <p:nvPr>
            <p:ph type="body" idx="1"/>
            <p:custDataLst>
              <p:tags r:id="rId9"/>
            </p:custDataLst>
          </p:nvPr>
        </p:nvSpPr>
        <p:spPr>
          <a:xfrm>
            <a:off x="609600" y="1600200"/>
            <a:ext cx="10972800" cy="45262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Title"/>
          <p:cNvSpPr>
            <a:spLocks noGrp="1"/>
          </p:cNvSpPr>
          <p:nvPr>
            <p:ph type="title"/>
            <p:custDataLst>
              <p:tags r:id="rId10"/>
            </p:custDataLst>
          </p:nvPr>
        </p:nvSpPr>
        <p:spPr>
          <a:xfrm>
            <a:off x="609600" y="64851"/>
            <a:ext cx="8229600" cy="1051560"/>
          </a:xfrm>
          <a:prstGeom prst="rect">
            <a:avLst/>
          </a:prstGeom>
        </p:spPr>
        <p:txBody>
          <a:bodyPr vert="horz" lIns="91440" tIns="45720" rIns="91440" bIns="45720" rtlCol="0" anchor="ctr" anchorCtr="0">
            <a:noAutofit/>
          </a:bodyPr>
          <a:lstStyle/>
          <a:p>
            <a:r>
              <a:rPr lang="en-US" dirty="0" smtClean="0"/>
              <a:t>Click to edit Master title style</a:t>
            </a:r>
            <a:endParaRPr lang="en-US" dirty="0"/>
          </a:p>
        </p:txBody>
      </p:sp>
      <p:sp>
        <p:nvSpPr>
          <p:cNvPr id="4" name="btfpLayoutConfig" hidden="1"/>
          <p:cNvSpPr txBox="1"/>
          <p:nvPr>
            <p:custDataLst>
              <p:tags r:id="rId11"/>
            </p:custDataLst>
          </p:nvPr>
        </p:nvSpPr>
        <p:spPr>
          <a:xfrm>
            <a:off x="12701" y="12700"/>
            <a:ext cx="611312" cy="88092"/>
          </a:xfrm>
          <a:prstGeom prst="rect">
            <a:avLst/>
          </a:prstGeom>
          <a:noFill/>
        </p:spPr>
        <p:txBody>
          <a:bodyPr vert="horz" wrap="none" lIns="36000" tIns="36000" rIns="36000" bIns="36000" rtlCol="0">
            <a:spAutoFit/>
          </a:bodyPr>
          <a:lstStyle/>
          <a:p>
            <a:pPr marL="177786" indent="-177786" defTabSz="711143">
              <a:spcBef>
                <a:spcPts val="1200"/>
              </a:spcBef>
              <a:buFontTx/>
              <a:buChar char="•"/>
            </a:pPr>
            <a:r>
              <a:rPr lang="en-US" sz="100" dirty="0">
                <a:solidFill>
                  <a:srgbClr val="FFFFFF">
                    <a:alpha val="0"/>
                  </a:srgbClr>
                </a:solidFill>
              </a:rPr>
              <a:t>overall_0_131468204519021135 columns_1_131468204519021135 </a:t>
            </a:r>
          </a:p>
        </p:txBody>
      </p:sp>
      <p:pic>
        <p:nvPicPr>
          <p:cNvPr id="11" name="Picture 10">
            <a:extLst>
              <a:ext uri="{FF2B5EF4-FFF2-40B4-BE49-F238E27FC236}">
                <a16:creationId xmlns:a16="http://schemas.microsoft.com/office/drawing/2014/main" id="{7D1F632F-CAA7-4D46-9D2D-B08AEE017018}"/>
              </a:ext>
            </a:extLst>
          </p:cNvPr>
          <p:cNvPicPr>
            <a:picLocks noChangeAspect="1"/>
          </p:cNvPicPr>
          <p:nvPr/>
        </p:nvPicPr>
        <p:blipFill>
          <a:blip r:embed="rId12"/>
          <a:stretch>
            <a:fillRect/>
          </a:stretch>
        </p:blipFill>
        <p:spPr>
          <a:xfrm>
            <a:off x="10601505" y="6339539"/>
            <a:ext cx="1382972" cy="404253"/>
          </a:xfrm>
          <a:prstGeom prst="rect">
            <a:avLst/>
          </a:prstGeom>
        </p:spPr>
      </p:pic>
      <p:sp>
        <p:nvSpPr>
          <p:cNvPr id="6" name="Rectangle 5">
            <a:extLst>
              <a:ext uri="{FF2B5EF4-FFF2-40B4-BE49-F238E27FC236}">
                <a16:creationId xmlns:a16="http://schemas.microsoft.com/office/drawing/2014/main" id="{F9150436-7A0B-2849-9C4C-747BFF0BBB65}"/>
              </a:ext>
            </a:extLst>
          </p:cNvPr>
          <p:cNvSpPr/>
          <p:nvPr/>
        </p:nvSpPr>
        <p:spPr bwMode="gray">
          <a:xfrm>
            <a:off x="0" y="1171074"/>
            <a:ext cx="12208042" cy="94228"/>
          </a:xfrm>
          <a:prstGeom prst="rect">
            <a:avLst/>
          </a:prstGeom>
          <a:gradFill>
            <a:gsLst>
              <a:gs pos="0">
                <a:schemeClr val="accent1"/>
              </a:gs>
              <a:gs pos="100000">
                <a:schemeClr val="bg1"/>
              </a:gs>
            </a:gsLst>
            <a:lin ang="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indent="0" algn="ctr">
              <a:buNone/>
            </a:pPr>
            <a:endParaRPr lang="en-US" sz="1600" dirty="0">
              <a:solidFill>
                <a:schemeClr val="tx1"/>
              </a:solidFill>
            </a:endParaRPr>
          </a:p>
        </p:txBody>
      </p:sp>
      <p:sp>
        <p:nvSpPr>
          <p:cNvPr id="9" name="TextBox 8">
            <a:extLst>
              <a:ext uri="{FF2B5EF4-FFF2-40B4-BE49-F238E27FC236}">
                <a16:creationId xmlns:a16="http://schemas.microsoft.com/office/drawing/2014/main" id="{CD4AB496-CBF1-034E-9A7B-031B005930EE}"/>
              </a:ext>
            </a:extLst>
          </p:cNvPr>
          <p:cNvSpPr txBox="1"/>
          <p:nvPr/>
        </p:nvSpPr>
        <p:spPr bwMode="gray">
          <a:xfrm>
            <a:off x="609600" y="6374562"/>
            <a:ext cx="3400537" cy="318924"/>
          </a:xfrm>
          <a:prstGeom prst="rect">
            <a:avLst/>
          </a:prstGeom>
          <a:noFill/>
        </p:spPr>
        <p:txBody>
          <a:bodyPr wrap="none" lIns="36000" tIns="36000" rIns="36000" bIns="36000" rtlCol="0">
            <a:spAutoFit/>
          </a:bodyPr>
          <a:lstStyle/>
          <a:p>
            <a:pPr marL="0" indent="0">
              <a:buNone/>
            </a:pPr>
            <a:r>
              <a:rPr lang="en-US" sz="1600" b="1" i="1" u="none" strike="noStrike" kern="1200" dirty="0">
                <a:solidFill>
                  <a:schemeClr val="tx2"/>
                </a:solidFill>
                <a:effectLst/>
                <a:latin typeface="Times New Roman" panose="02020603050405020304" pitchFamily="18" charset="0"/>
                <a:ea typeface="+mn-ea"/>
                <a:cs typeface="Times New Roman" panose="02020603050405020304" pitchFamily="18" charset="0"/>
              </a:rPr>
              <a:t>Advancing Health. </a:t>
            </a:r>
            <a:r>
              <a:rPr lang="en-US" sz="1600" b="0" i="1" u="none" strike="noStrike" kern="1200" dirty="0">
                <a:solidFill>
                  <a:schemeClr val="tx2"/>
                </a:solidFill>
                <a:effectLst/>
                <a:latin typeface="Times New Roman" panose="02020603050405020304" pitchFamily="18" charset="0"/>
                <a:ea typeface="+mn-ea"/>
                <a:cs typeface="Times New Roman" panose="02020603050405020304" pitchFamily="18" charset="0"/>
              </a:rPr>
              <a:t>Personalizing Care.</a:t>
            </a:r>
            <a:endParaRPr lang="en-US" sz="1600" b="0" i="1"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7771339"/>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Lst>
  <p:transition/>
  <p:txStyles>
    <p:titleStyle>
      <a:lvl1pPr algn="l" defTabSz="711143" rtl="0" eaLnBrk="1" latinLnBrk="0" hangingPunct="1">
        <a:lnSpc>
          <a:spcPct val="100000"/>
        </a:lnSpc>
        <a:spcBef>
          <a:spcPct val="0"/>
        </a:spcBef>
        <a:buNone/>
        <a:defRPr sz="2800" b="0" i="0" kern="1200">
          <a:solidFill>
            <a:srgbClr val="FFC000"/>
          </a:solidFill>
          <a:latin typeface="Calibri" panose="020F0502020204030204" pitchFamily="34" charset="0"/>
          <a:ea typeface="+mj-ea"/>
          <a:cs typeface="Calibri" panose="020F0502020204030204" pitchFamily="34" charset="0"/>
        </a:defRPr>
      </a:lvl1pPr>
    </p:titleStyle>
    <p:bodyStyle>
      <a:lvl1pPr marL="180961" indent="-180961" algn="l" defTabSz="914282" rtl="0" eaLnBrk="1" latinLnBrk="0" hangingPunct="1">
        <a:lnSpc>
          <a:spcPct val="100000"/>
        </a:lnSpc>
        <a:spcBef>
          <a:spcPts val="92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1pPr>
      <a:lvl2pPr marL="361921" indent="-180961" algn="l" defTabSz="914282" rtl="0" eaLnBrk="1" latinLnBrk="0" hangingPunct="1">
        <a:lnSpc>
          <a:spcPct val="100000"/>
        </a:lnSpc>
        <a:spcBef>
          <a:spcPts val="920"/>
        </a:spcBef>
        <a:buFont typeface="Arial" panose="020B0604020202020204" pitchFamily="34" charset="0"/>
        <a:buChar char="–"/>
        <a:defRPr sz="1400" kern="1200">
          <a:solidFill>
            <a:schemeClr val="tx1"/>
          </a:solidFill>
          <a:latin typeface="Calibri" panose="020F0502020204030204" pitchFamily="34" charset="0"/>
          <a:ea typeface="+mn-ea"/>
          <a:cs typeface="Calibri" panose="020F0502020204030204" pitchFamily="34" charset="0"/>
        </a:defRPr>
      </a:lvl2pPr>
      <a:lvl3pPr marL="534945" indent="-173024" algn="l" defTabSz="914282" rtl="0" eaLnBrk="1" latinLnBrk="0" hangingPunct="1">
        <a:lnSpc>
          <a:spcPct val="100000"/>
        </a:lnSpc>
        <a:spcBef>
          <a:spcPts val="920"/>
        </a:spcBef>
        <a:buFont typeface="Arial" panose="020B0604020202020204" pitchFamily="34" charset="0"/>
        <a:buChar char="&gt;"/>
        <a:defRPr sz="1400" kern="1200">
          <a:solidFill>
            <a:schemeClr val="tx1"/>
          </a:solidFill>
          <a:latin typeface="Calibri" panose="020F0502020204030204" pitchFamily="34" charset="0"/>
          <a:ea typeface="+mn-ea"/>
          <a:cs typeface="Calibri" panose="020F0502020204030204" pitchFamily="34" charset="0"/>
        </a:defRPr>
      </a:lvl3pPr>
      <a:lvl4pPr marL="715906" indent="-180961" algn="l" defTabSz="914282" rtl="0" eaLnBrk="1" latinLnBrk="0" hangingPunct="1">
        <a:lnSpc>
          <a:spcPct val="100000"/>
        </a:lnSpc>
        <a:spcBef>
          <a:spcPts val="920"/>
        </a:spcBef>
        <a:buFont typeface="Arial" panose="020B0604020202020204" pitchFamily="34" charset="0"/>
        <a:buChar char="–"/>
        <a:defRPr sz="1400" kern="1200">
          <a:solidFill>
            <a:schemeClr val="tx1"/>
          </a:solidFill>
          <a:latin typeface="Calibri" panose="020F0502020204030204" pitchFamily="34" charset="0"/>
          <a:ea typeface="+mn-ea"/>
          <a:cs typeface="Calibri" panose="020F0502020204030204" pitchFamily="34" charset="0"/>
        </a:defRPr>
      </a:lvl4pPr>
      <a:lvl5pPr marL="898453" indent="-182549" algn="l" defTabSz="914282" rtl="0" eaLnBrk="1" latinLnBrk="0" hangingPunct="1">
        <a:lnSpc>
          <a:spcPct val="100000"/>
        </a:lnSpc>
        <a:spcBef>
          <a:spcPts val="920"/>
        </a:spcBef>
        <a:buFont typeface="Arial" panose="020B0604020202020204" pitchFamily="34" charset="0"/>
        <a:buChar char="&gt;"/>
        <a:defRPr sz="1400" kern="1200">
          <a:solidFill>
            <a:schemeClr val="tx1"/>
          </a:solidFill>
          <a:latin typeface="Calibri" panose="020F0502020204030204" pitchFamily="34" charset="0"/>
          <a:ea typeface="+mn-ea"/>
          <a:cs typeface="Calibri" panose="020F0502020204030204" pitchFamily="34" charset="0"/>
        </a:defRPr>
      </a:lvl5pPr>
      <a:lvl6pPr marL="2514274" indent="-228571" algn="l" defTabSz="9142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14" indent="-228571" algn="l" defTabSz="9142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55" indent="-228571" algn="l" defTabSz="9142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95" indent="-228571" algn="l" defTabSz="9142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786" indent="-177786" algn="l" defTabSz="711143" rtl="0" eaLnBrk="1" latinLnBrk="0" hangingPunct="1">
        <a:spcBef>
          <a:spcPts val="1200"/>
        </a:spcBef>
        <a:buChar char="•"/>
        <a:defRPr sz="1600" kern="1200">
          <a:solidFill>
            <a:schemeClr val="tx1"/>
          </a:solidFill>
          <a:latin typeface="+mn-lt"/>
          <a:ea typeface="+mn-ea"/>
          <a:cs typeface="+mn-cs"/>
        </a:defRPr>
      </a:lvl1pPr>
      <a:lvl2pPr marL="355572" indent="-177786" algn="l" defTabSz="711143" rtl="0" eaLnBrk="1" latinLnBrk="0" hangingPunct="1">
        <a:spcBef>
          <a:spcPts val="600"/>
        </a:spcBef>
        <a:buChar char="–"/>
        <a:defRPr sz="1400" kern="1200">
          <a:solidFill>
            <a:schemeClr val="tx1"/>
          </a:solidFill>
          <a:latin typeface="+mn-lt"/>
          <a:ea typeface="+mn-ea"/>
          <a:cs typeface="+mn-cs"/>
        </a:defRPr>
      </a:lvl2pPr>
      <a:lvl3pPr marL="533358" indent="-177786" algn="l" defTabSz="711143" rtl="0" eaLnBrk="1" latinLnBrk="0" hangingPunct="1">
        <a:spcBef>
          <a:spcPts val="600"/>
        </a:spcBef>
        <a:buChar char="&gt;"/>
        <a:defRPr sz="1400" kern="1200">
          <a:solidFill>
            <a:schemeClr val="tx1"/>
          </a:solidFill>
          <a:latin typeface="+mn-lt"/>
          <a:ea typeface="+mn-ea"/>
          <a:cs typeface="+mn-cs"/>
        </a:defRPr>
      </a:lvl3pPr>
      <a:lvl4pPr marL="711143" indent="-177786" algn="l" defTabSz="711143" rtl="0" eaLnBrk="1" latinLnBrk="0" hangingPunct="1">
        <a:spcBef>
          <a:spcPts val="600"/>
        </a:spcBef>
        <a:buChar char="–"/>
        <a:defRPr sz="1400" kern="1200">
          <a:solidFill>
            <a:schemeClr val="tx1"/>
          </a:solidFill>
          <a:latin typeface="+mn-lt"/>
          <a:ea typeface="+mn-ea"/>
          <a:cs typeface="+mn-cs"/>
        </a:defRPr>
      </a:lvl4pPr>
      <a:lvl5pPr marL="888929" indent="-177786" algn="l" defTabSz="711143" rtl="0" eaLnBrk="1" latinLnBrk="0" hangingPunct="1">
        <a:spcBef>
          <a:spcPts val="600"/>
        </a:spcBef>
        <a:buChar char="&gt;"/>
        <a:defRPr sz="1400" kern="1200">
          <a:solidFill>
            <a:schemeClr val="tx1"/>
          </a:solidFill>
          <a:latin typeface="+mn-lt"/>
          <a:ea typeface="+mn-ea"/>
          <a:cs typeface="+mn-cs"/>
        </a:defRPr>
      </a:lvl5pPr>
      <a:lvl6pPr marL="1066714" algn="l" defTabSz="711143" rtl="0" eaLnBrk="1" latinLnBrk="0" hangingPunct="1">
        <a:defRPr sz="1400" kern="1200">
          <a:solidFill>
            <a:schemeClr val="tx1"/>
          </a:solidFill>
          <a:latin typeface="+mn-lt"/>
          <a:ea typeface="+mn-ea"/>
          <a:cs typeface="+mn-cs"/>
        </a:defRPr>
      </a:lvl6pPr>
      <a:lvl7pPr marL="1244500" algn="l" defTabSz="711143" rtl="0" eaLnBrk="1" latinLnBrk="0" hangingPunct="1">
        <a:defRPr sz="1400" kern="1200">
          <a:solidFill>
            <a:schemeClr val="tx1"/>
          </a:solidFill>
          <a:latin typeface="+mn-lt"/>
          <a:ea typeface="+mn-ea"/>
          <a:cs typeface="+mn-cs"/>
        </a:defRPr>
      </a:lvl7pPr>
      <a:lvl8pPr marL="1422286" algn="l" defTabSz="711143" rtl="0" eaLnBrk="1" latinLnBrk="0" hangingPunct="1">
        <a:defRPr sz="1400" kern="1200">
          <a:solidFill>
            <a:schemeClr val="tx1"/>
          </a:solidFill>
          <a:latin typeface="+mn-lt"/>
          <a:ea typeface="+mn-ea"/>
          <a:cs typeface="+mn-cs"/>
        </a:defRPr>
      </a:lvl8pPr>
      <a:lvl9pPr marL="1600072" algn="l" defTabSz="711143"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900">
          <p15:clr>
            <a:srgbClr val="D1D1D1"/>
          </p15:clr>
        </p15:guide>
        <p15:guide id="2" pos="168">
          <p15:clr>
            <a:srgbClr val="D1D1D1"/>
          </p15:clr>
        </p15:guide>
        <p15:guide id="3" orient="horz" pos="1160">
          <p15:clr>
            <a:srgbClr val="D1D1D1"/>
          </p15:clr>
        </p15:guide>
        <p15:guide id="4" orient="horz" pos="4060">
          <p15:clr>
            <a:srgbClr val="D1D1D1"/>
          </p15:clr>
        </p15:guide>
        <p15:guide id="5" pos="7512">
          <p15:clr>
            <a:srgbClr val="D1D1D1"/>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client.libertydentalplan.com/MemorialHermannMedicare/FindADentist"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ocrportal.hhs.gov/ocr/portal/lobby.jsf" TargetMode="External"/><Relationship Id="rId2" Type="http://schemas.openxmlformats.org/officeDocument/2006/relationships/hyperlink" Target="mailto:MHHealthAppeals@memorialhermann.org" TargetMode="External"/><Relationship Id="rId1" Type="http://schemas.openxmlformats.org/officeDocument/2006/relationships/slideLayout" Target="../slideLayouts/slideLayout7.xml"/><Relationship Id="rId4" Type="http://schemas.openxmlformats.org/officeDocument/2006/relationships/hyperlink" Target="http://www.hhs.gov/ocr/office/file/index.html"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53B7E-BE1C-794E-8F73-D7E8127018B3}"/>
              </a:ext>
            </a:extLst>
          </p:cNvPr>
          <p:cNvSpPr>
            <a:spLocks noGrp="1"/>
          </p:cNvSpPr>
          <p:nvPr>
            <p:ph type="ctrTitle"/>
          </p:nvPr>
        </p:nvSpPr>
        <p:spPr/>
        <p:txBody>
          <a:bodyPr>
            <a:noAutofit/>
          </a:bodyPr>
          <a:lstStyle/>
          <a:p>
            <a:r>
              <a:rPr lang="en-US" sz="4000" dirty="0" smtClean="0">
                <a:latin typeface="+mj-lt"/>
              </a:rPr>
              <a:t>MEMORIAL HERMANN MEDICARE </a:t>
            </a:r>
            <a:r>
              <a:rPr lang="en-US" sz="4000" i="1" dirty="0" smtClean="0">
                <a:latin typeface="+mj-lt"/>
              </a:rPr>
              <a:t>ADVANTAGE</a:t>
            </a:r>
            <a:r>
              <a:rPr lang="en-US" sz="4000" dirty="0" smtClean="0">
                <a:latin typeface="+mj-lt"/>
              </a:rPr>
              <a:t>  </a:t>
            </a:r>
            <a:endParaRPr lang="en-US" sz="4000" dirty="0">
              <a:latin typeface="+mj-lt"/>
            </a:endParaRPr>
          </a:p>
        </p:txBody>
      </p:sp>
      <p:sp>
        <p:nvSpPr>
          <p:cNvPr id="3" name="Text Placeholder 2">
            <a:extLst>
              <a:ext uri="{FF2B5EF4-FFF2-40B4-BE49-F238E27FC236}">
                <a16:creationId xmlns:a16="http://schemas.microsoft.com/office/drawing/2014/main" id="{23867DF4-76D6-2D4C-B452-380E3D675353}"/>
              </a:ext>
            </a:extLst>
          </p:cNvPr>
          <p:cNvSpPr>
            <a:spLocks noGrp="1"/>
          </p:cNvSpPr>
          <p:nvPr>
            <p:ph type="body" sz="quarter" idx="10"/>
          </p:nvPr>
        </p:nvSpPr>
        <p:spPr/>
        <p:txBody>
          <a:bodyPr/>
          <a:lstStyle/>
          <a:p>
            <a:pPr marL="0" indent="0">
              <a:buNone/>
            </a:pPr>
            <a:r>
              <a:rPr lang="en-US" b="1" dirty="0" smtClean="0">
                <a:solidFill>
                  <a:srgbClr val="FFC000"/>
                </a:solidFill>
                <a:latin typeface="Calibri" panose="020F0502020204030204" pitchFamily="34" charset="0"/>
                <a:cs typeface="Calibri" panose="020F0502020204030204" pitchFamily="34" charset="0"/>
              </a:rPr>
              <a:t>2024 Golden Triangle Plan</a:t>
            </a:r>
            <a:endParaRPr lang="en-US" b="1" dirty="0">
              <a:solidFill>
                <a:srgbClr val="FFC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482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028" y="107111"/>
            <a:ext cx="9875520" cy="1356360"/>
          </a:xfrm>
        </p:spPr>
        <p:txBody>
          <a:bodyPr>
            <a:normAutofit/>
          </a:bodyPr>
          <a:lstStyle/>
          <a:p>
            <a:r>
              <a:rPr lang="en-US" dirty="0">
                <a:solidFill>
                  <a:srgbClr val="FFC000"/>
                </a:solidFill>
                <a:latin typeface="Calibri" panose="020F0502020204030204" pitchFamily="34" charset="0"/>
                <a:cs typeface="Calibri" panose="020F0502020204030204" pitchFamily="34" charset="0"/>
              </a:rPr>
              <a:t>Plan Information</a:t>
            </a:r>
          </a:p>
        </p:txBody>
      </p:sp>
      <p:graphicFrame>
        <p:nvGraphicFramePr>
          <p:cNvPr id="4" name="Content Placeholder 7"/>
          <p:cNvGraphicFramePr>
            <a:graphicFrameLocks noGrp="1"/>
          </p:cNvGraphicFramePr>
          <p:nvPr>
            <p:ph idx="1"/>
            <p:extLst>
              <p:ext uri="{D42A27DB-BD31-4B8C-83A1-F6EECF244321}">
                <p14:modId xmlns:p14="http://schemas.microsoft.com/office/powerpoint/2010/main" val="490224879"/>
              </p:ext>
            </p:extLst>
          </p:nvPr>
        </p:nvGraphicFramePr>
        <p:xfrm>
          <a:off x="959089" y="1463471"/>
          <a:ext cx="9580459" cy="4721639"/>
        </p:xfrm>
        <a:graphic>
          <a:graphicData uri="http://schemas.openxmlformats.org/drawingml/2006/table">
            <a:tbl>
              <a:tblPr firstRow="1" bandRow="1">
                <a:tableStyleId>{5940675A-B579-460E-94D1-54222C63F5DA}</a:tableStyleId>
              </a:tblPr>
              <a:tblGrid>
                <a:gridCol w="3510585">
                  <a:extLst>
                    <a:ext uri="{9D8B030D-6E8A-4147-A177-3AD203B41FA5}">
                      <a16:colId xmlns:a16="http://schemas.microsoft.com/office/drawing/2014/main" val="1203687286"/>
                    </a:ext>
                  </a:extLst>
                </a:gridCol>
                <a:gridCol w="2603863">
                  <a:extLst>
                    <a:ext uri="{9D8B030D-6E8A-4147-A177-3AD203B41FA5}">
                      <a16:colId xmlns:a16="http://schemas.microsoft.com/office/drawing/2014/main" val="3719591840"/>
                    </a:ext>
                  </a:extLst>
                </a:gridCol>
                <a:gridCol w="3466011">
                  <a:extLst>
                    <a:ext uri="{9D8B030D-6E8A-4147-A177-3AD203B41FA5}">
                      <a16:colId xmlns:a16="http://schemas.microsoft.com/office/drawing/2014/main" val="2540463529"/>
                    </a:ext>
                  </a:extLst>
                </a:gridCol>
              </a:tblGrid>
              <a:tr h="735814">
                <a:tc>
                  <a:txBody>
                    <a:bodyPr/>
                    <a:lstStyle/>
                    <a:p>
                      <a:pPr marL="0" marR="0" indent="0" algn="ctr">
                        <a:lnSpc>
                          <a:spcPct val="115000"/>
                        </a:lnSpc>
                        <a:spcBef>
                          <a:spcPts val="0"/>
                        </a:spcBef>
                        <a:spcAft>
                          <a:spcPts val="1000"/>
                        </a:spcAft>
                        <a:buNone/>
                      </a:pPr>
                      <a:r>
                        <a:rPr lang="en-US" sz="1800" b="1" dirty="0">
                          <a:effectLst/>
                          <a:latin typeface="Calibri" panose="020F0502020204030204" pitchFamily="34" charset="0"/>
                          <a:cs typeface="Calibri" panose="020F0502020204030204" pitchFamily="34" charset="0"/>
                        </a:rPr>
                        <a:t>Benefit</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tc>
                  <a:txBody>
                    <a:bodyPr/>
                    <a:lstStyle/>
                    <a:p>
                      <a:pPr marL="0" marR="0" indent="0" algn="ctr">
                        <a:lnSpc>
                          <a:spcPct val="100000"/>
                        </a:lnSpc>
                        <a:spcBef>
                          <a:spcPts val="0"/>
                        </a:spcBef>
                        <a:spcAft>
                          <a:spcPts val="1000"/>
                        </a:spcAft>
                        <a:buNone/>
                      </a:pPr>
                      <a:r>
                        <a:rPr lang="en-US" sz="1800" b="1" dirty="0" smtClean="0">
                          <a:solidFill>
                            <a:schemeClr val="tx1"/>
                          </a:solidFill>
                          <a:effectLst/>
                          <a:latin typeface="Calibri" panose="020F0502020204030204" pitchFamily="34" charset="0"/>
                          <a:ea typeface="Calibri"/>
                          <a:cs typeface="Calibri" panose="020F0502020204030204" pitchFamily="34" charset="0"/>
                        </a:rPr>
                        <a:t>Golden Triangle</a:t>
                      </a:r>
                      <a:r>
                        <a:rPr lang="en-US" sz="1800" b="1" baseline="0" dirty="0" smtClean="0">
                          <a:solidFill>
                            <a:schemeClr val="tx1"/>
                          </a:solidFill>
                          <a:effectLst/>
                          <a:latin typeface="Calibri" panose="020F0502020204030204" pitchFamily="34" charset="0"/>
                          <a:ea typeface="Calibri"/>
                          <a:cs typeface="Calibri" panose="020F0502020204030204" pitchFamily="34" charset="0"/>
                        </a:rPr>
                        <a:t> </a:t>
                      </a:r>
                      <a:endParaRPr lang="en-US" sz="1800" b="1"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9BE1B2"/>
                    </a:solidFill>
                  </a:tcPr>
                </a:tc>
                <a:tc>
                  <a:txBody>
                    <a:bodyPr/>
                    <a:lstStyle/>
                    <a:p>
                      <a:pPr marL="0" marR="0" indent="0" algn="ctr">
                        <a:lnSpc>
                          <a:spcPct val="115000"/>
                        </a:lnSpc>
                        <a:spcBef>
                          <a:spcPts val="0"/>
                        </a:spcBef>
                        <a:spcAft>
                          <a:spcPts val="1000"/>
                        </a:spcAft>
                        <a:buNone/>
                      </a:pPr>
                      <a:r>
                        <a:rPr lang="en-US" sz="1800" b="1" dirty="0">
                          <a:effectLst/>
                          <a:latin typeface="Calibri" panose="020F0502020204030204" pitchFamily="34" charset="0"/>
                          <a:cs typeface="Calibri" panose="020F0502020204030204" pitchFamily="34" charset="0"/>
                        </a:rPr>
                        <a:t>What you should know</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extLst>
                  <a:ext uri="{0D108BD9-81ED-4DB2-BD59-A6C34878D82A}">
                    <a16:rowId xmlns:a16="http://schemas.microsoft.com/office/drawing/2014/main" val="1339267785"/>
                  </a:ext>
                </a:extLst>
              </a:tr>
              <a:tr h="1235645">
                <a:tc>
                  <a:txBody>
                    <a:bodyPr/>
                    <a:lstStyle/>
                    <a:p>
                      <a:pPr marL="0" marR="0" indent="0">
                        <a:lnSpc>
                          <a:spcPct val="100000"/>
                        </a:lnSpc>
                        <a:spcBef>
                          <a:spcPts val="0"/>
                        </a:spcBef>
                        <a:spcAft>
                          <a:spcPts val="1000"/>
                        </a:spcAft>
                        <a:buNone/>
                      </a:pPr>
                      <a:r>
                        <a:rPr lang="en-US" sz="1500" b="1" dirty="0">
                          <a:effectLst/>
                          <a:latin typeface="Calibri" panose="020F0502020204030204" pitchFamily="34" charset="0"/>
                          <a:cs typeface="Calibri" panose="020F0502020204030204" pitchFamily="34" charset="0"/>
                        </a:rPr>
                        <a:t>Monthly</a:t>
                      </a:r>
                      <a:r>
                        <a:rPr lang="en-US" sz="1500" b="1" baseline="0" dirty="0">
                          <a:effectLst/>
                          <a:latin typeface="Calibri" panose="020F0502020204030204" pitchFamily="34" charset="0"/>
                          <a:cs typeface="Calibri" panose="020F0502020204030204" pitchFamily="34" charset="0"/>
                        </a:rPr>
                        <a:t> </a:t>
                      </a:r>
                      <a:r>
                        <a:rPr lang="en-US" sz="1500" b="1" dirty="0">
                          <a:effectLst/>
                          <a:latin typeface="Calibri" panose="020F0502020204030204" pitchFamily="34" charset="0"/>
                          <a:cs typeface="Calibri" panose="020F0502020204030204" pitchFamily="34" charset="0"/>
                        </a:rPr>
                        <a:t>Premium</a:t>
                      </a:r>
                      <a:endParaRPr lang="en-US" sz="15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indent="0">
                        <a:buNone/>
                      </a:pPr>
                      <a:r>
                        <a:rPr lang="en-US" sz="1300" dirty="0" smtClean="0">
                          <a:latin typeface="Calibri" panose="020F0502020204030204" pitchFamily="34" charset="0"/>
                          <a:cs typeface="Calibri" panose="020F0502020204030204" pitchFamily="34" charset="0"/>
                        </a:rPr>
                        <a:t>You pay nothing</a:t>
                      </a:r>
                      <a:endParaRPr lang="en-US" sz="1300" dirty="0">
                        <a:latin typeface="Calibri" panose="020F0502020204030204" pitchFamily="34" charset="0"/>
                        <a:cs typeface="Calibri" panose="020F0502020204030204" pitchFamily="34" charset="0"/>
                      </a:endParaRPr>
                    </a:p>
                  </a:txBody>
                  <a:tcPr marL="68580" marR="68580" marT="0" marB="0">
                    <a:solidFill>
                      <a:schemeClr val="bg1"/>
                    </a:solidFill>
                  </a:tcPr>
                </a:tc>
                <a:tc>
                  <a:txBody>
                    <a:bodyPr/>
                    <a:lstStyle/>
                    <a:p>
                      <a:pPr marL="0" marR="0" indent="0">
                        <a:lnSpc>
                          <a:spcPct val="115000"/>
                        </a:lnSpc>
                        <a:spcBef>
                          <a:spcPts val="0"/>
                        </a:spcBef>
                        <a:spcAft>
                          <a:spcPts val="1000"/>
                        </a:spcAft>
                        <a:buNone/>
                      </a:pPr>
                      <a:r>
                        <a:rPr lang="en-US" sz="1300" dirty="0">
                          <a:effectLst/>
                          <a:latin typeface="Calibri" panose="020F0502020204030204" pitchFamily="34" charset="0"/>
                          <a:cs typeface="Calibri" panose="020F0502020204030204" pitchFamily="34" charset="0"/>
                        </a:rPr>
                        <a:t>In addition, you must keep paying your Medicare Part B premium.</a:t>
                      </a:r>
                      <a:endParaRPr lang="en-US" sz="1300"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extLst>
                  <a:ext uri="{0D108BD9-81ED-4DB2-BD59-A6C34878D82A}">
                    <a16:rowId xmlns:a16="http://schemas.microsoft.com/office/drawing/2014/main" val="332395276"/>
                  </a:ext>
                </a:extLst>
              </a:tr>
              <a:tr h="1235645">
                <a:tc>
                  <a:txBody>
                    <a:bodyPr/>
                    <a:lstStyle/>
                    <a:p>
                      <a:pPr marL="0" marR="0" indent="0">
                        <a:lnSpc>
                          <a:spcPct val="100000"/>
                        </a:lnSpc>
                        <a:spcBef>
                          <a:spcPts val="0"/>
                        </a:spcBef>
                        <a:spcAft>
                          <a:spcPts val="0"/>
                        </a:spcAft>
                        <a:buNone/>
                      </a:pPr>
                      <a:r>
                        <a:rPr lang="en-US" sz="1500" b="1" dirty="0">
                          <a:effectLst/>
                          <a:latin typeface="Calibri" panose="020F0502020204030204" pitchFamily="34" charset="0"/>
                          <a:cs typeface="Calibri" panose="020F0502020204030204" pitchFamily="34" charset="0"/>
                        </a:rPr>
                        <a:t>Deductible</a:t>
                      </a:r>
                      <a:endParaRPr lang="en-US" sz="15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lvl="0" indent="0" algn="l" defTabSz="914400" rtl="0" eaLnBrk="1" fontAlgn="auto" latinLnBrk="0" hangingPunct="1">
                        <a:lnSpc>
                          <a:spcPct val="115000"/>
                        </a:lnSpc>
                        <a:spcBef>
                          <a:spcPts val="0"/>
                        </a:spcBef>
                        <a:spcAft>
                          <a:spcPts val="1000"/>
                        </a:spcAft>
                        <a:buClrTx/>
                        <a:buSzTx/>
                        <a:buNone/>
                        <a:tabLst/>
                        <a:defRPr/>
                      </a:pPr>
                      <a:r>
                        <a:rPr lang="en-US" sz="1300" dirty="0" smtClean="0">
                          <a:effectLst/>
                          <a:latin typeface="Calibri" panose="020F0502020204030204" pitchFamily="34" charset="0"/>
                          <a:cs typeface="Calibri" panose="020F0502020204030204" pitchFamily="34" charset="0"/>
                        </a:rPr>
                        <a:t>No deductible</a:t>
                      </a:r>
                      <a:endParaRPr lang="en-US" sz="1300" dirty="0" smtClean="0">
                        <a:solidFill>
                          <a:srgbClr val="002060"/>
                        </a:solidFill>
                        <a:effectLst/>
                        <a:latin typeface="Calibri" panose="020F0502020204030204" pitchFamily="34" charset="0"/>
                        <a:ea typeface="Calibri"/>
                        <a:cs typeface="Calibri" panose="020F0502020204030204" pitchFamily="34" charset="0"/>
                      </a:endParaRPr>
                    </a:p>
                    <a:p>
                      <a:pPr marL="0" marR="0" indent="0">
                        <a:lnSpc>
                          <a:spcPct val="115000"/>
                        </a:lnSpc>
                        <a:spcBef>
                          <a:spcPts val="0"/>
                        </a:spcBef>
                        <a:spcAft>
                          <a:spcPts val="1000"/>
                        </a:spcAft>
                        <a:buNone/>
                      </a:pPr>
                      <a:endParaRPr lang="en-US" sz="1300"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indent="0">
                        <a:lnSpc>
                          <a:spcPct val="115000"/>
                        </a:lnSpc>
                        <a:spcBef>
                          <a:spcPts val="0"/>
                        </a:spcBef>
                        <a:spcAft>
                          <a:spcPts val="1000"/>
                        </a:spcAft>
                        <a:buNone/>
                      </a:pPr>
                      <a:r>
                        <a:rPr lang="en-US" sz="1300" dirty="0">
                          <a:effectLst/>
                          <a:latin typeface="Calibri" panose="020F0502020204030204" pitchFamily="34" charset="0"/>
                          <a:cs typeface="Calibri" panose="020F0502020204030204" pitchFamily="34" charset="0"/>
                        </a:rPr>
                        <a:t>These plans do</a:t>
                      </a:r>
                      <a:r>
                        <a:rPr lang="en-US" sz="1300" baseline="0" dirty="0">
                          <a:effectLst/>
                          <a:latin typeface="Calibri" panose="020F0502020204030204" pitchFamily="34" charset="0"/>
                          <a:cs typeface="Calibri" panose="020F0502020204030204" pitchFamily="34" charset="0"/>
                        </a:rPr>
                        <a:t> </a:t>
                      </a:r>
                      <a:r>
                        <a:rPr lang="en-US" sz="1300" dirty="0">
                          <a:effectLst/>
                          <a:latin typeface="Calibri" panose="020F0502020204030204" pitchFamily="34" charset="0"/>
                          <a:cs typeface="Calibri" panose="020F0502020204030204" pitchFamily="34" charset="0"/>
                        </a:rPr>
                        <a:t>not have a medical deductible.</a:t>
                      </a:r>
                      <a:endParaRPr lang="en-US" sz="1300"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954391376"/>
                  </a:ext>
                </a:extLst>
              </a:tr>
              <a:tr h="1514535">
                <a:tc>
                  <a:txBody>
                    <a:bodyPr/>
                    <a:lstStyle/>
                    <a:p>
                      <a:pPr marL="0" marR="0" indent="0">
                        <a:lnSpc>
                          <a:spcPct val="100000"/>
                        </a:lnSpc>
                        <a:spcBef>
                          <a:spcPts val="0"/>
                        </a:spcBef>
                        <a:spcAft>
                          <a:spcPts val="0"/>
                        </a:spcAft>
                        <a:buNone/>
                      </a:pPr>
                      <a:r>
                        <a:rPr lang="en-US" sz="1500" b="1" dirty="0">
                          <a:effectLst/>
                          <a:latin typeface="Calibri" panose="020F0502020204030204" pitchFamily="34" charset="0"/>
                          <a:cs typeface="Calibri" panose="020F0502020204030204" pitchFamily="34" charset="0"/>
                        </a:rPr>
                        <a:t>Maximum Out-of-Pocket Responsibility (does not include prescription drugs)</a:t>
                      </a:r>
                    </a:p>
                  </a:txBody>
                  <a:tcPr marL="68580" marR="68580" marT="0" marB="0"/>
                </a:tc>
                <a:tc>
                  <a:txBody>
                    <a:bodyPr/>
                    <a:lstStyle/>
                    <a:p>
                      <a:pPr marL="0" marR="0" lvl="0" indent="0" algn="l" defTabSz="914400" rtl="0" eaLnBrk="1" fontAlgn="auto" latinLnBrk="0" hangingPunct="1">
                        <a:lnSpc>
                          <a:spcPct val="115000"/>
                        </a:lnSpc>
                        <a:spcBef>
                          <a:spcPts val="0"/>
                        </a:spcBef>
                        <a:spcAft>
                          <a:spcPts val="1000"/>
                        </a:spcAft>
                        <a:buClrTx/>
                        <a:buSzTx/>
                        <a:buNone/>
                        <a:tabLst/>
                        <a:defRPr/>
                      </a:pPr>
                      <a:r>
                        <a:rPr lang="en-US" sz="1300" dirty="0" smtClean="0">
                          <a:effectLst/>
                          <a:latin typeface="Calibri" panose="020F0502020204030204" pitchFamily="34" charset="0"/>
                          <a:cs typeface="Calibri" panose="020F0502020204030204" pitchFamily="34" charset="0"/>
                        </a:rPr>
                        <a:t>You pay</a:t>
                      </a:r>
                      <a:r>
                        <a:rPr lang="en-US" sz="1300" baseline="0" dirty="0" smtClean="0">
                          <a:effectLst/>
                          <a:latin typeface="Calibri" panose="020F0502020204030204" pitchFamily="34" charset="0"/>
                          <a:cs typeface="Calibri" panose="020F0502020204030204" pitchFamily="34" charset="0"/>
                        </a:rPr>
                        <a:t> no more than $3,200 annually.</a:t>
                      </a:r>
                      <a:endParaRPr lang="en-US" sz="1300" dirty="0" smtClean="0">
                        <a:solidFill>
                          <a:srgbClr val="002060"/>
                        </a:solidFill>
                        <a:effectLst/>
                        <a:latin typeface="Calibri" panose="020F0502020204030204" pitchFamily="34" charset="0"/>
                        <a:ea typeface="Calibri"/>
                        <a:cs typeface="Calibri" panose="020F0502020204030204" pitchFamily="34" charset="0"/>
                      </a:endParaRPr>
                    </a:p>
                    <a:p>
                      <a:pPr marL="0" marR="0" indent="0">
                        <a:lnSpc>
                          <a:spcPct val="115000"/>
                        </a:lnSpc>
                        <a:spcBef>
                          <a:spcPts val="0"/>
                        </a:spcBef>
                        <a:spcAft>
                          <a:spcPts val="1000"/>
                        </a:spcAft>
                        <a:buNone/>
                      </a:pPr>
                      <a:endParaRPr lang="en-US" sz="1300"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indent="0">
                        <a:lnSpc>
                          <a:spcPct val="115000"/>
                        </a:lnSpc>
                        <a:spcBef>
                          <a:spcPts val="0"/>
                        </a:spcBef>
                        <a:spcAft>
                          <a:spcPts val="1000"/>
                        </a:spcAft>
                        <a:buNone/>
                      </a:pPr>
                      <a:r>
                        <a:rPr lang="en-US" sz="1300" dirty="0">
                          <a:effectLst/>
                          <a:latin typeface="Calibri" panose="020F0502020204030204" pitchFamily="34" charset="0"/>
                          <a:cs typeface="Calibri" panose="020F0502020204030204" pitchFamily="34" charset="0"/>
                        </a:rPr>
                        <a:t>This</a:t>
                      </a:r>
                      <a:r>
                        <a:rPr lang="en-US" sz="1300" baseline="0" dirty="0">
                          <a:effectLst/>
                          <a:latin typeface="Calibri" panose="020F0502020204030204" pitchFamily="34" charset="0"/>
                          <a:cs typeface="Calibri" panose="020F0502020204030204" pitchFamily="34" charset="0"/>
                        </a:rPr>
                        <a:t> is t</a:t>
                      </a:r>
                      <a:r>
                        <a:rPr lang="en-US" sz="1300" dirty="0">
                          <a:effectLst/>
                          <a:latin typeface="Calibri" panose="020F0502020204030204" pitchFamily="34" charset="0"/>
                          <a:cs typeface="Calibri" panose="020F0502020204030204" pitchFamily="34" charset="0"/>
                        </a:rPr>
                        <a:t>he most you pay for copays, coinsurance, and other costs for medical services for the </a:t>
                      </a:r>
                      <a:r>
                        <a:rPr lang="en-US" sz="1300" dirty="0" smtClean="0">
                          <a:effectLst/>
                          <a:latin typeface="Calibri" panose="020F0502020204030204" pitchFamily="34" charset="0"/>
                          <a:cs typeface="Calibri" panose="020F0502020204030204" pitchFamily="34" charset="0"/>
                        </a:rPr>
                        <a:t>2024</a:t>
                      </a:r>
                      <a:r>
                        <a:rPr lang="en-US" sz="1300" baseline="0" dirty="0" smtClean="0">
                          <a:effectLst/>
                          <a:latin typeface="Calibri" panose="020F0502020204030204" pitchFamily="34" charset="0"/>
                          <a:cs typeface="Calibri" panose="020F0502020204030204" pitchFamily="34" charset="0"/>
                        </a:rPr>
                        <a:t> </a:t>
                      </a:r>
                      <a:r>
                        <a:rPr lang="en-US" sz="1300" baseline="0" dirty="0">
                          <a:effectLst/>
                          <a:latin typeface="Calibri" panose="020F0502020204030204" pitchFamily="34" charset="0"/>
                          <a:cs typeface="Calibri" panose="020F0502020204030204" pitchFamily="34" charset="0"/>
                        </a:rPr>
                        <a:t>calendar</a:t>
                      </a:r>
                      <a:r>
                        <a:rPr lang="en-US" sz="1300" dirty="0">
                          <a:effectLst/>
                          <a:latin typeface="Calibri" panose="020F0502020204030204" pitchFamily="34" charset="0"/>
                          <a:cs typeface="Calibri" panose="020F0502020204030204" pitchFamily="34" charset="0"/>
                        </a:rPr>
                        <a:t> year.</a:t>
                      </a:r>
                      <a:endParaRPr lang="en-US" sz="1300"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2755814815"/>
                  </a:ext>
                </a:extLst>
              </a:tr>
            </a:tbl>
          </a:graphicData>
        </a:graphic>
      </p:graphicFrame>
    </p:spTree>
    <p:extLst>
      <p:ext uri="{BB962C8B-B14F-4D97-AF65-F5344CB8AC3E}">
        <p14:creationId xmlns:p14="http://schemas.microsoft.com/office/powerpoint/2010/main" val="7686018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5560" y="133237"/>
            <a:ext cx="9875520" cy="1356360"/>
          </a:xfrm>
        </p:spPr>
        <p:txBody>
          <a:bodyPr>
            <a:normAutofit/>
          </a:bodyPr>
          <a:lstStyle/>
          <a:p>
            <a:pPr algn="ctr"/>
            <a:r>
              <a:rPr lang="en-US" dirty="0">
                <a:solidFill>
                  <a:srgbClr val="FFC000"/>
                </a:solidFill>
                <a:latin typeface="Calibri" panose="020F0502020204030204" pitchFamily="34" charset="0"/>
                <a:cs typeface="Calibri" panose="020F0502020204030204" pitchFamily="34" charset="0"/>
              </a:rPr>
              <a:t>Plan Information</a:t>
            </a:r>
          </a:p>
        </p:txBody>
      </p:sp>
      <p:graphicFrame>
        <p:nvGraphicFramePr>
          <p:cNvPr id="5" name="Content Placeholder 7"/>
          <p:cNvGraphicFramePr>
            <a:graphicFrameLocks/>
          </p:cNvGraphicFramePr>
          <p:nvPr>
            <p:extLst>
              <p:ext uri="{D42A27DB-BD31-4B8C-83A1-F6EECF244321}">
                <p14:modId xmlns:p14="http://schemas.microsoft.com/office/powerpoint/2010/main" val="974495396"/>
              </p:ext>
            </p:extLst>
          </p:nvPr>
        </p:nvGraphicFramePr>
        <p:xfrm>
          <a:off x="1319350" y="1695310"/>
          <a:ext cx="9548948" cy="4548735"/>
        </p:xfrm>
        <a:graphic>
          <a:graphicData uri="http://schemas.openxmlformats.org/drawingml/2006/table">
            <a:tbl>
              <a:tblPr firstRow="1" bandRow="1">
                <a:tableStyleId>{5940675A-B579-460E-94D1-54222C63F5DA}</a:tableStyleId>
              </a:tblPr>
              <a:tblGrid>
                <a:gridCol w="3226525">
                  <a:extLst>
                    <a:ext uri="{9D8B030D-6E8A-4147-A177-3AD203B41FA5}">
                      <a16:colId xmlns:a16="http://schemas.microsoft.com/office/drawing/2014/main" val="1203687286"/>
                    </a:ext>
                  </a:extLst>
                </a:gridCol>
                <a:gridCol w="3048000">
                  <a:extLst>
                    <a:ext uri="{9D8B030D-6E8A-4147-A177-3AD203B41FA5}">
                      <a16:colId xmlns:a16="http://schemas.microsoft.com/office/drawing/2014/main" val="1959703701"/>
                    </a:ext>
                  </a:extLst>
                </a:gridCol>
                <a:gridCol w="3274423">
                  <a:extLst>
                    <a:ext uri="{9D8B030D-6E8A-4147-A177-3AD203B41FA5}">
                      <a16:colId xmlns:a16="http://schemas.microsoft.com/office/drawing/2014/main" val="2540463529"/>
                    </a:ext>
                  </a:extLst>
                </a:gridCol>
              </a:tblGrid>
              <a:tr h="767025">
                <a:tc>
                  <a:txBody>
                    <a:bodyPr/>
                    <a:lstStyle/>
                    <a:p>
                      <a:pPr marL="0" marR="0" indent="0" algn="ctr">
                        <a:lnSpc>
                          <a:spcPct val="115000"/>
                        </a:lnSpc>
                        <a:spcBef>
                          <a:spcPts val="0"/>
                        </a:spcBef>
                        <a:spcAft>
                          <a:spcPts val="1000"/>
                        </a:spcAft>
                        <a:buNone/>
                      </a:pPr>
                      <a:r>
                        <a:rPr lang="en-US" sz="1800" b="1" dirty="0">
                          <a:effectLst/>
                          <a:latin typeface="Calibri" panose="020F0502020204030204" pitchFamily="34" charset="0"/>
                          <a:cs typeface="Calibri" panose="020F0502020204030204" pitchFamily="34" charset="0"/>
                        </a:rPr>
                        <a:t>Benefit</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tc>
                  <a:txBody>
                    <a:bodyPr/>
                    <a:lstStyle/>
                    <a:p>
                      <a:pPr marL="0" marR="0" indent="0" algn="ctr">
                        <a:lnSpc>
                          <a:spcPct val="100000"/>
                        </a:lnSpc>
                        <a:spcBef>
                          <a:spcPts val="0"/>
                        </a:spcBef>
                        <a:spcAft>
                          <a:spcPts val="1000"/>
                        </a:spcAft>
                        <a:buNone/>
                      </a:pPr>
                      <a:r>
                        <a:rPr lang="en-US" sz="1800" b="1" dirty="0" smtClean="0">
                          <a:solidFill>
                            <a:schemeClr val="tx1"/>
                          </a:solidFill>
                          <a:effectLst/>
                          <a:latin typeface="Calibri" panose="020F0502020204030204" pitchFamily="34" charset="0"/>
                          <a:ea typeface="Calibri"/>
                          <a:cs typeface="Calibri" panose="020F0502020204030204" pitchFamily="34" charset="0"/>
                        </a:rPr>
                        <a:t>Golden Triangle</a:t>
                      </a:r>
                      <a:r>
                        <a:rPr lang="en-US" sz="1800" b="1" baseline="0" dirty="0" smtClean="0">
                          <a:solidFill>
                            <a:schemeClr val="tx1"/>
                          </a:solidFill>
                          <a:effectLst/>
                          <a:latin typeface="Calibri" panose="020F0502020204030204" pitchFamily="34" charset="0"/>
                          <a:ea typeface="Calibri"/>
                          <a:cs typeface="Calibri" panose="020F0502020204030204" pitchFamily="34" charset="0"/>
                        </a:rPr>
                        <a:t> </a:t>
                      </a:r>
                      <a:endParaRPr lang="en-US" sz="1800" b="1"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9BE1B2"/>
                    </a:solidFill>
                  </a:tcPr>
                </a:tc>
                <a:tc>
                  <a:txBody>
                    <a:bodyPr/>
                    <a:lstStyle/>
                    <a:p>
                      <a:pPr marL="0" marR="0" indent="0" algn="ctr">
                        <a:lnSpc>
                          <a:spcPct val="115000"/>
                        </a:lnSpc>
                        <a:spcBef>
                          <a:spcPts val="0"/>
                        </a:spcBef>
                        <a:spcAft>
                          <a:spcPts val="1000"/>
                        </a:spcAft>
                        <a:buNone/>
                      </a:pPr>
                      <a:r>
                        <a:rPr lang="en-US" sz="1800" b="1" dirty="0">
                          <a:effectLst/>
                          <a:latin typeface="Calibri" panose="020F0502020204030204" pitchFamily="34" charset="0"/>
                          <a:cs typeface="Calibri" panose="020F0502020204030204" pitchFamily="34" charset="0"/>
                        </a:rPr>
                        <a:t>What you should know</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extLst>
                  <a:ext uri="{0D108BD9-81ED-4DB2-BD59-A6C34878D82A}">
                    <a16:rowId xmlns:a16="http://schemas.microsoft.com/office/drawing/2014/main" val="1339267785"/>
                  </a:ext>
                </a:extLst>
              </a:tr>
              <a:tr h="1153266">
                <a:tc>
                  <a:txBody>
                    <a:bodyPr/>
                    <a:lstStyle/>
                    <a:p>
                      <a:pPr marL="0" marR="0" indent="0">
                        <a:lnSpc>
                          <a:spcPct val="100000"/>
                        </a:lnSpc>
                        <a:spcBef>
                          <a:spcPts val="0"/>
                        </a:spcBef>
                        <a:spcAft>
                          <a:spcPts val="0"/>
                        </a:spcAft>
                        <a:buNone/>
                      </a:pPr>
                      <a:r>
                        <a:rPr lang="en-US" sz="1500" b="1" dirty="0">
                          <a:effectLst/>
                          <a:latin typeface="Calibri" panose="020F0502020204030204" pitchFamily="34" charset="0"/>
                          <a:cs typeface="Calibri" panose="020F0502020204030204" pitchFamily="34" charset="0"/>
                        </a:rPr>
                        <a:t>Inpatient Hospital Coverage</a:t>
                      </a:r>
                      <a:endParaRPr lang="en-US" sz="1500" b="1" dirty="0">
                        <a:effectLst/>
                        <a:latin typeface="Calibri" panose="020F0502020204030204" pitchFamily="34" charset="0"/>
                        <a:ea typeface="Calibri"/>
                        <a:cs typeface="Calibri" panose="020F0502020204030204" pitchFamily="34" charset="0"/>
                      </a:endParaRPr>
                    </a:p>
                  </a:txBody>
                  <a:tcPr marL="20803" marR="20803" marT="0" marB="0"/>
                </a:tc>
                <a:tc>
                  <a:txBody>
                    <a:bodyPr/>
                    <a:lstStyle/>
                    <a:p>
                      <a:pPr marL="0" indent="0">
                        <a:buNone/>
                      </a:pPr>
                      <a:r>
                        <a:rPr lang="en-US" sz="1300" dirty="0" smtClean="0">
                          <a:latin typeface="Calibri" panose="020F0502020204030204" pitchFamily="34" charset="0"/>
                          <a:cs typeface="Calibri" panose="020F0502020204030204" pitchFamily="34" charset="0"/>
                        </a:rPr>
                        <a:t>You</a:t>
                      </a:r>
                      <a:r>
                        <a:rPr lang="en-US" sz="1300" baseline="0" dirty="0" smtClean="0">
                          <a:latin typeface="Calibri" panose="020F0502020204030204" pitchFamily="34" charset="0"/>
                          <a:cs typeface="Calibri" panose="020F0502020204030204" pitchFamily="34" charset="0"/>
                        </a:rPr>
                        <a:t> pay $350 per stay. </a:t>
                      </a:r>
                      <a:endParaRPr lang="en-US" sz="1300" dirty="0">
                        <a:latin typeface="Calibri" panose="020F0502020204030204" pitchFamily="34" charset="0"/>
                        <a:cs typeface="Calibri" panose="020F0502020204030204" pitchFamily="34" charset="0"/>
                      </a:endParaRPr>
                    </a:p>
                  </a:txBody>
                  <a:tcPr marL="68580" marR="68580" marT="0" marB="0">
                    <a:solidFill>
                      <a:schemeClr val="bg1"/>
                    </a:solidFill>
                  </a:tcPr>
                </a:tc>
                <a:tc>
                  <a:txBody>
                    <a:bodyPr/>
                    <a:lstStyle/>
                    <a:p>
                      <a:pPr marL="0" marR="0" indent="0">
                        <a:lnSpc>
                          <a:spcPct val="115000"/>
                        </a:lnSpc>
                        <a:spcBef>
                          <a:spcPts val="0"/>
                        </a:spcBef>
                        <a:spcAft>
                          <a:spcPts val="1000"/>
                        </a:spcAft>
                        <a:buNone/>
                      </a:pPr>
                      <a:r>
                        <a:rPr lang="en-US" sz="1300" dirty="0">
                          <a:effectLst/>
                          <a:latin typeface="Calibri" panose="020F0502020204030204" pitchFamily="34" charset="0"/>
                          <a:cs typeface="Calibri" panose="020F0502020204030204" pitchFamily="34" charset="0"/>
                        </a:rPr>
                        <a:t>Our plans cover an unlimited number of days for an inpatient hospital stay.</a:t>
                      </a:r>
                      <a:r>
                        <a:rPr lang="en-US" sz="1300" baseline="0" dirty="0">
                          <a:solidFill>
                            <a:schemeClr val="tx1"/>
                          </a:solidFill>
                          <a:effectLst/>
                          <a:latin typeface="Calibri" panose="020F0502020204030204" pitchFamily="34" charset="0"/>
                          <a:cs typeface="Calibri" panose="020F0502020204030204" pitchFamily="34" charset="0"/>
                        </a:rPr>
                        <a:t> </a:t>
                      </a:r>
                      <a:r>
                        <a:rPr lang="en-US" sz="1300" dirty="0">
                          <a:solidFill>
                            <a:schemeClr val="tx1"/>
                          </a:solidFill>
                          <a:effectLst/>
                          <a:latin typeface="Calibri" panose="020F0502020204030204" pitchFamily="34" charset="0"/>
                          <a:ea typeface="Calibri"/>
                          <a:cs typeface="Calibri" panose="020F0502020204030204" pitchFamily="34" charset="0"/>
                        </a:rPr>
                        <a:t>Requires prior authorization.</a:t>
                      </a:r>
                    </a:p>
                  </a:txBody>
                  <a:tcPr marL="20803" marR="20803" marT="0" marB="0">
                    <a:solidFill>
                      <a:schemeClr val="bg1"/>
                    </a:solidFill>
                  </a:tcPr>
                </a:tc>
                <a:extLst>
                  <a:ext uri="{0D108BD9-81ED-4DB2-BD59-A6C34878D82A}">
                    <a16:rowId xmlns:a16="http://schemas.microsoft.com/office/drawing/2014/main" val="332395276"/>
                  </a:ext>
                </a:extLst>
              </a:tr>
              <a:tr h="1087121">
                <a:tc>
                  <a:txBody>
                    <a:bodyPr/>
                    <a:lstStyle/>
                    <a:p>
                      <a:pPr marL="0" marR="0" indent="0" algn="l" defTabSz="914400" rtl="0" eaLnBrk="1" fontAlgn="auto" latinLnBrk="0" hangingPunct="1">
                        <a:lnSpc>
                          <a:spcPct val="100000"/>
                        </a:lnSpc>
                        <a:spcBef>
                          <a:spcPts val="0"/>
                        </a:spcBef>
                        <a:spcAft>
                          <a:spcPts val="0"/>
                        </a:spcAft>
                        <a:buClrTx/>
                        <a:buSzTx/>
                        <a:buNone/>
                        <a:tabLst/>
                        <a:defRPr/>
                      </a:pPr>
                      <a:r>
                        <a:rPr lang="en-US" sz="1500" b="1" dirty="0">
                          <a:effectLst/>
                          <a:latin typeface="Calibri" panose="020F0502020204030204" pitchFamily="34" charset="0"/>
                          <a:cs typeface="Calibri" panose="020F0502020204030204" pitchFamily="34" charset="0"/>
                        </a:rPr>
                        <a:t>Outpatient Hospital Coverage</a:t>
                      </a:r>
                      <a:endParaRPr lang="en-US" sz="1500" b="1" dirty="0">
                        <a:effectLst/>
                        <a:latin typeface="Calibri" panose="020F0502020204030204" pitchFamily="34" charset="0"/>
                        <a:ea typeface="Calibri"/>
                        <a:cs typeface="Calibri" panose="020F0502020204030204" pitchFamily="34" charset="0"/>
                      </a:endParaRPr>
                    </a:p>
                  </a:txBody>
                  <a:tcPr marL="20803" marR="20803" marT="0" marB="0"/>
                </a:tc>
                <a:tc>
                  <a:txBody>
                    <a:bodyPr/>
                    <a:lstStyle/>
                    <a:p>
                      <a:pPr marL="0" marR="0" lvl="0" indent="0" algn="l" defTabSz="914400" rtl="0" eaLnBrk="1" fontAlgn="auto" latinLnBrk="0" hangingPunct="1">
                        <a:lnSpc>
                          <a:spcPct val="115000"/>
                        </a:lnSpc>
                        <a:spcBef>
                          <a:spcPts val="0"/>
                        </a:spcBef>
                        <a:spcAft>
                          <a:spcPts val="1000"/>
                        </a:spcAft>
                        <a:buClrTx/>
                        <a:buSzTx/>
                        <a:buNone/>
                        <a:tabLst/>
                        <a:defRPr/>
                      </a:pPr>
                      <a:r>
                        <a:rPr lang="en-US" sz="1300" dirty="0" smtClean="0">
                          <a:solidFill>
                            <a:schemeClr val="tx1"/>
                          </a:solidFill>
                          <a:effectLst/>
                          <a:latin typeface="Calibri" panose="020F0502020204030204" pitchFamily="34" charset="0"/>
                          <a:ea typeface="Calibri"/>
                          <a:cs typeface="Calibri" panose="020F0502020204030204" pitchFamily="34" charset="0"/>
                        </a:rPr>
                        <a:t>You pay $125 for each</a:t>
                      </a:r>
                      <a:r>
                        <a:rPr lang="en-US" sz="1300" baseline="0" dirty="0" smtClean="0">
                          <a:solidFill>
                            <a:schemeClr val="tx1"/>
                          </a:solidFill>
                          <a:effectLst/>
                          <a:latin typeface="Calibri" panose="020F0502020204030204" pitchFamily="34" charset="0"/>
                          <a:ea typeface="Calibri"/>
                          <a:cs typeface="Calibri" panose="020F0502020204030204" pitchFamily="34" charset="0"/>
                        </a:rPr>
                        <a:t> </a:t>
                      </a:r>
                      <a:r>
                        <a:rPr lang="en-US" sz="1300" dirty="0" smtClean="0">
                          <a:solidFill>
                            <a:schemeClr val="tx1"/>
                          </a:solidFill>
                          <a:effectLst/>
                          <a:latin typeface="Calibri" panose="020F0502020204030204" pitchFamily="34" charset="0"/>
                          <a:ea typeface="Calibri"/>
                          <a:cs typeface="Calibri" panose="020F0502020204030204" pitchFamily="34" charset="0"/>
                        </a:rPr>
                        <a:t>Medicare-covered outpatient</a:t>
                      </a:r>
                      <a:r>
                        <a:rPr lang="en-US" sz="1300" baseline="0" dirty="0" smtClean="0">
                          <a:solidFill>
                            <a:schemeClr val="tx1"/>
                          </a:solidFill>
                          <a:effectLst/>
                          <a:latin typeface="Calibri" panose="020F0502020204030204" pitchFamily="34" charset="0"/>
                          <a:ea typeface="Calibri"/>
                          <a:cs typeface="Calibri" panose="020F0502020204030204" pitchFamily="34" charset="0"/>
                        </a:rPr>
                        <a:t> </a:t>
                      </a:r>
                      <a:r>
                        <a:rPr lang="en-US" sz="1300" dirty="0" smtClean="0">
                          <a:solidFill>
                            <a:schemeClr val="tx1"/>
                          </a:solidFill>
                          <a:effectLst/>
                          <a:latin typeface="Calibri" panose="020F0502020204030204" pitchFamily="34" charset="0"/>
                          <a:ea typeface="Calibri"/>
                          <a:cs typeface="Calibri" panose="020F0502020204030204" pitchFamily="34" charset="0"/>
                        </a:rPr>
                        <a:t>hospital facility visit.</a:t>
                      </a:r>
                    </a:p>
                    <a:p>
                      <a:pPr marL="0" marR="0" lvl="0" indent="0" algn="l" defTabSz="914400" rtl="0" eaLnBrk="1" fontAlgn="auto" latinLnBrk="0" hangingPunct="1">
                        <a:lnSpc>
                          <a:spcPct val="115000"/>
                        </a:lnSpc>
                        <a:spcBef>
                          <a:spcPts val="0"/>
                        </a:spcBef>
                        <a:spcAft>
                          <a:spcPts val="1000"/>
                        </a:spcAft>
                        <a:buClrTx/>
                        <a:buSzTx/>
                        <a:buNone/>
                        <a:tabLst/>
                        <a:defRPr/>
                      </a:pPr>
                      <a:endParaRPr lang="en-US" sz="1300" dirty="0" smtClean="0">
                        <a:solidFill>
                          <a:srgbClr val="002060"/>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indent="0">
                        <a:lnSpc>
                          <a:spcPct val="115000"/>
                        </a:lnSpc>
                        <a:spcBef>
                          <a:spcPts val="0"/>
                        </a:spcBef>
                        <a:spcAft>
                          <a:spcPts val="1000"/>
                        </a:spcAft>
                        <a:buNone/>
                      </a:pP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20803" marR="20803" marT="0" marB="0"/>
                </a:tc>
                <a:extLst>
                  <a:ext uri="{0D108BD9-81ED-4DB2-BD59-A6C34878D82A}">
                    <a16:rowId xmlns:a16="http://schemas.microsoft.com/office/drawing/2014/main" val="1954391376"/>
                  </a:ext>
                </a:extLst>
              </a:tr>
              <a:tr h="1541323">
                <a:tc>
                  <a:txBody>
                    <a:bodyPr/>
                    <a:lstStyle/>
                    <a:p>
                      <a:pPr marL="0" marR="0" indent="0">
                        <a:lnSpc>
                          <a:spcPct val="100000"/>
                        </a:lnSpc>
                        <a:spcBef>
                          <a:spcPts val="0"/>
                        </a:spcBef>
                        <a:spcAft>
                          <a:spcPts val="0"/>
                        </a:spcAft>
                        <a:buNone/>
                      </a:pPr>
                      <a:r>
                        <a:rPr lang="en-US" sz="1500" b="1" dirty="0">
                          <a:effectLst/>
                          <a:latin typeface="Calibri" panose="020F0502020204030204" pitchFamily="34" charset="0"/>
                          <a:cs typeface="Calibri" panose="020F0502020204030204" pitchFamily="34" charset="0"/>
                        </a:rPr>
                        <a:t>­­­Doctors Visits </a:t>
                      </a:r>
                      <a:br>
                        <a:rPr lang="en-US" sz="1500" b="1" dirty="0">
                          <a:effectLst/>
                          <a:latin typeface="Calibri" panose="020F0502020204030204" pitchFamily="34" charset="0"/>
                          <a:cs typeface="Calibri" panose="020F0502020204030204" pitchFamily="34" charset="0"/>
                        </a:rPr>
                      </a:br>
                      <a:r>
                        <a:rPr lang="en-US" sz="1500" b="1" dirty="0">
                          <a:effectLst/>
                          <a:latin typeface="Calibri" panose="020F0502020204030204" pitchFamily="34" charset="0"/>
                          <a:cs typeface="Calibri" panose="020F0502020204030204" pitchFamily="34" charset="0"/>
                        </a:rPr>
                        <a:t> </a:t>
                      </a:r>
                      <a:endParaRPr lang="en-US" sz="1500" b="1" dirty="0">
                        <a:effectLst/>
                        <a:latin typeface="Calibri" panose="020F0502020204030204" pitchFamily="34" charset="0"/>
                        <a:ea typeface="Calibri"/>
                        <a:cs typeface="Calibri" panose="020F0502020204030204" pitchFamily="34" charset="0"/>
                      </a:endParaRPr>
                    </a:p>
                  </a:txBody>
                  <a:tcPr marL="20803" marR="20803" marT="0" marB="0"/>
                </a:tc>
                <a:tc>
                  <a:txBody>
                    <a:bodyPr/>
                    <a:lstStyle/>
                    <a:p>
                      <a:pPr marL="0" marR="0" indent="0">
                        <a:lnSpc>
                          <a:spcPct val="115000"/>
                        </a:lnSpc>
                        <a:spcBef>
                          <a:spcPts val="0"/>
                        </a:spcBef>
                        <a:spcAft>
                          <a:spcPts val="0"/>
                        </a:spcAft>
                        <a:buNone/>
                      </a:pPr>
                      <a:r>
                        <a:rPr lang="en-US" sz="1300" dirty="0" smtClean="0">
                          <a:effectLst/>
                          <a:latin typeface="Calibri" panose="020F0502020204030204" pitchFamily="34" charset="0"/>
                          <a:cs typeface="Calibri" panose="020F0502020204030204" pitchFamily="34" charset="0"/>
                        </a:rPr>
                        <a:t>Primary Care Physician Visit: </a:t>
                      </a:r>
                    </a:p>
                    <a:p>
                      <a:pPr marL="0" marR="0" indent="0">
                        <a:lnSpc>
                          <a:spcPct val="115000"/>
                        </a:lnSpc>
                        <a:spcBef>
                          <a:spcPts val="0"/>
                        </a:spcBef>
                        <a:spcAft>
                          <a:spcPts val="0"/>
                        </a:spcAft>
                        <a:buNone/>
                      </a:pPr>
                      <a:r>
                        <a:rPr lang="en-US" sz="1300" dirty="0" smtClean="0">
                          <a:effectLst/>
                          <a:latin typeface="Calibri" panose="020F0502020204030204" pitchFamily="34" charset="0"/>
                          <a:cs typeface="Calibri" panose="020F0502020204030204" pitchFamily="34" charset="0"/>
                        </a:rPr>
                        <a:t>You pay $0 per visit</a:t>
                      </a:r>
                    </a:p>
                    <a:p>
                      <a:pPr marL="0" marR="0" indent="0">
                        <a:lnSpc>
                          <a:spcPct val="115000"/>
                        </a:lnSpc>
                        <a:spcBef>
                          <a:spcPts val="0"/>
                        </a:spcBef>
                        <a:spcAft>
                          <a:spcPts val="0"/>
                        </a:spcAft>
                        <a:buNone/>
                      </a:pPr>
                      <a:r>
                        <a:rPr lang="en-US" sz="1300" dirty="0" smtClean="0">
                          <a:effectLst/>
                          <a:latin typeface="Calibri" panose="020F0502020204030204" pitchFamily="34" charset="0"/>
                          <a:cs typeface="Calibri" panose="020F0502020204030204" pitchFamily="34" charset="0"/>
                        </a:rPr>
                        <a:t>Specialist Visit: </a:t>
                      </a:r>
                    </a:p>
                    <a:p>
                      <a:pPr marL="0" marR="0" indent="0">
                        <a:lnSpc>
                          <a:spcPct val="115000"/>
                        </a:lnSpc>
                        <a:spcBef>
                          <a:spcPts val="0"/>
                        </a:spcBef>
                        <a:spcAft>
                          <a:spcPts val="0"/>
                        </a:spcAft>
                        <a:buNone/>
                      </a:pPr>
                      <a:r>
                        <a:rPr lang="en-US" sz="1300" dirty="0" smtClean="0">
                          <a:effectLst/>
                          <a:latin typeface="Calibri" panose="020F0502020204030204" pitchFamily="34" charset="0"/>
                          <a:cs typeface="Calibri" panose="020F0502020204030204" pitchFamily="34" charset="0"/>
                        </a:rPr>
                        <a:t>You pay $20 per visit</a:t>
                      </a:r>
                      <a:endParaRPr lang="en-US" sz="1300" dirty="0" smtClean="0">
                        <a:solidFill>
                          <a:schemeClr val="tx1"/>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indent="0">
                        <a:lnSpc>
                          <a:spcPct val="115000"/>
                        </a:lnSpc>
                        <a:spcBef>
                          <a:spcPts val="0"/>
                        </a:spcBef>
                        <a:spcAft>
                          <a:spcPts val="1000"/>
                        </a:spcAft>
                        <a:buNone/>
                      </a:pPr>
                      <a:r>
                        <a:rPr lang="en-US" sz="1300" dirty="0">
                          <a:effectLst/>
                          <a:latin typeface="Calibri" panose="020F0502020204030204" pitchFamily="34" charset="0"/>
                          <a:cs typeface="Calibri" panose="020F0502020204030204" pitchFamily="34" charset="0"/>
                        </a:rPr>
                        <a:t>For detailed information regarding additional in office cost shares by Physician/Specialist, see the Medical Benefits Chart in Chapter 4 of the Evidence of Coverage (</a:t>
                      </a:r>
                      <a:r>
                        <a:rPr lang="en-US" sz="1300" dirty="0" smtClean="0">
                          <a:effectLst/>
                          <a:latin typeface="Calibri" panose="020F0502020204030204" pitchFamily="34" charset="0"/>
                          <a:cs typeface="Calibri" panose="020F0502020204030204" pitchFamily="34" charset="0"/>
                        </a:rPr>
                        <a:t>EOC).</a:t>
                      </a:r>
                      <a:r>
                        <a:rPr lang="en-US" sz="1300" baseline="0" dirty="0" smtClean="0">
                          <a:effectLst/>
                          <a:latin typeface="Calibri" panose="020F0502020204030204" pitchFamily="34" charset="0"/>
                          <a:cs typeface="Calibri" panose="020F0502020204030204" pitchFamily="34" charset="0"/>
                        </a:rPr>
                        <a:t>   </a:t>
                      </a:r>
                      <a:r>
                        <a:rPr lang="en-US" sz="1300" dirty="0">
                          <a:effectLst/>
                          <a:latin typeface="Calibri" panose="020F0502020204030204" pitchFamily="34" charset="0"/>
                          <a:cs typeface="Calibri" panose="020F0502020204030204" pitchFamily="34" charset="0"/>
                        </a:rPr>
                        <a:t>Please note: With limited exceptions,</a:t>
                      </a:r>
                      <a:r>
                        <a:rPr lang="en-US" sz="1300" baseline="0" dirty="0">
                          <a:effectLst/>
                          <a:latin typeface="Calibri" panose="020F0502020204030204" pitchFamily="34" charset="0"/>
                          <a:cs typeface="Calibri" panose="020F0502020204030204" pitchFamily="34" charset="0"/>
                        </a:rPr>
                        <a:t> you must receive care from network providers. </a:t>
                      </a:r>
                      <a:endParaRPr lang="en-US" sz="1300" dirty="0">
                        <a:solidFill>
                          <a:schemeClr val="tx1"/>
                        </a:solidFill>
                        <a:effectLst/>
                        <a:latin typeface="Calibri" panose="020F0502020204030204" pitchFamily="34" charset="0"/>
                        <a:cs typeface="Calibri" panose="020F0502020204030204" pitchFamily="34" charset="0"/>
                      </a:endParaRPr>
                    </a:p>
                  </a:txBody>
                  <a:tcPr marL="20803" marR="20803" marT="0" marB="0"/>
                </a:tc>
                <a:extLst>
                  <a:ext uri="{0D108BD9-81ED-4DB2-BD59-A6C34878D82A}">
                    <a16:rowId xmlns:a16="http://schemas.microsoft.com/office/drawing/2014/main" val="2755814815"/>
                  </a:ext>
                </a:extLst>
              </a:tr>
            </a:tbl>
          </a:graphicData>
        </a:graphic>
      </p:graphicFrame>
    </p:spTree>
    <p:extLst>
      <p:ext uri="{BB962C8B-B14F-4D97-AF65-F5344CB8AC3E}">
        <p14:creationId xmlns:p14="http://schemas.microsoft.com/office/powerpoint/2010/main" val="14997846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6189" y="84076"/>
            <a:ext cx="9875520" cy="1356360"/>
          </a:xfrm>
        </p:spPr>
        <p:txBody>
          <a:bodyPr>
            <a:normAutofit/>
          </a:bodyPr>
          <a:lstStyle/>
          <a:p>
            <a:pPr algn="ctr"/>
            <a:r>
              <a:rPr lang="en-US" dirty="0">
                <a:solidFill>
                  <a:srgbClr val="FFC000"/>
                </a:solidFill>
                <a:latin typeface="Calibri" panose="020F0502020204030204" pitchFamily="34" charset="0"/>
                <a:cs typeface="Calibri" panose="020F0502020204030204" pitchFamily="34" charset="0"/>
              </a:rPr>
              <a:t>Plan Information</a:t>
            </a:r>
          </a:p>
        </p:txBody>
      </p:sp>
      <p:graphicFrame>
        <p:nvGraphicFramePr>
          <p:cNvPr id="4" name="Content Placeholder 7"/>
          <p:cNvGraphicFramePr>
            <a:graphicFrameLocks noGrp="1"/>
          </p:cNvGraphicFramePr>
          <p:nvPr>
            <p:ph idx="1"/>
            <p:extLst>
              <p:ext uri="{D42A27DB-BD31-4B8C-83A1-F6EECF244321}">
                <p14:modId xmlns:p14="http://schemas.microsoft.com/office/powerpoint/2010/main" val="858303749"/>
              </p:ext>
            </p:extLst>
          </p:nvPr>
        </p:nvGraphicFramePr>
        <p:xfrm>
          <a:off x="1129020" y="1780070"/>
          <a:ext cx="9800236" cy="4248386"/>
        </p:xfrm>
        <a:graphic>
          <a:graphicData uri="http://schemas.openxmlformats.org/drawingml/2006/table">
            <a:tbl>
              <a:tblPr firstRow="1" bandRow="1">
                <a:tableStyleId>{5940675A-B579-460E-94D1-54222C63F5DA}</a:tableStyleId>
              </a:tblPr>
              <a:tblGrid>
                <a:gridCol w="3129471">
                  <a:extLst>
                    <a:ext uri="{9D8B030D-6E8A-4147-A177-3AD203B41FA5}">
                      <a16:colId xmlns:a16="http://schemas.microsoft.com/office/drawing/2014/main" val="1203687286"/>
                    </a:ext>
                  </a:extLst>
                </a:gridCol>
                <a:gridCol w="3030583">
                  <a:extLst>
                    <a:ext uri="{9D8B030D-6E8A-4147-A177-3AD203B41FA5}">
                      <a16:colId xmlns:a16="http://schemas.microsoft.com/office/drawing/2014/main" val="1368669909"/>
                    </a:ext>
                  </a:extLst>
                </a:gridCol>
                <a:gridCol w="3640182">
                  <a:extLst>
                    <a:ext uri="{9D8B030D-6E8A-4147-A177-3AD203B41FA5}">
                      <a16:colId xmlns:a16="http://schemas.microsoft.com/office/drawing/2014/main" val="2540463529"/>
                    </a:ext>
                  </a:extLst>
                </a:gridCol>
              </a:tblGrid>
              <a:tr h="633706">
                <a:tc>
                  <a:txBody>
                    <a:bodyPr/>
                    <a:lstStyle/>
                    <a:p>
                      <a:pPr marL="0" marR="0" indent="0" algn="ctr">
                        <a:lnSpc>
                          <a:spcPct val="115000"/>
                        </a:lnSpc>
                        <a:spcBef>
                          <a:spcPts val="0"/>
                        </a:spcBef>
                        <a:spcAft>
                          <a:spcPts val="1000"/>
                        </a:spcAft>
                        <a:buNone/>
                      </a:pPr>
                      <a:r>
                        <a:rPr lang="en-US" sz="1800" b="1" dirty="0">
                          <a:effectLst/>
                        </a:rPr>
                        <a:t>Benefit</a:t>
                      </a:r>
                      <a:endParaRPr lang="en-US" sz="1800" b="1" dirty="0">
                        <a:solidFill>
                          <a:srgbClr val="002060"/>
                        </a:solidFill>
                        <a:effectLst/>
                        <a:latin typeface="+mn-lt"/>
                        <a:ea typeface="Calibri"/>
                        <a:cs typeface="Times New Roman"/>
                      </a:endParaRPr>
                    </a:p>
                  </a:txBody>
                  <a:tcPr marL="68580" marR="68580" marT="0" marB="0" anchor="ctr">
                    <a:solidFill>
                      <a:schemeClr val="bg1">
                        <a:lumMod val="85000"/>
                      </a:schemeClr>
                    </a:solidFill>
                  </a:tcPr>
                </a:tc>
                <a:tc>
                  <a:txBody>
                    <a:bodyPr/>
                    <a:lstStyle/>
                    <a:p>
                      <a:pPr marL="0" marR="0" indent="0" algn="ctr">
                        <a:lnSpc>
                          <a:spcPct val="100000"/>
                        </a:lnSpc>
                        <a:spcBef>
                          <a:spcPts val="0"/>
                        </a:spcBef>
                        <a:spcAft>
                          <a:spcPts val="1000"/>
                        </a:spcAft>
                        <a:buNone/>
                      </a:pPr>
                      <a:r>
                        <a:rPr lang="en-US" sz="1800" b="1" dirty="0" smtClean="0">
                          <a:solidFill>
                            <a:schemeClr val="tx1"/>
                          </a:solidFill>
                          <a:effectLst/>
                          <a:latin typeface="Calibri" panose="020F0502020204030204" pitchFamily="34" charset="0"/>
                          <a:ea typeface="Calibri"/>
                          <a:cs typeface="Calibri" panose="020F0502020204030204" pitchFamily="34" charset="0"/>
                        </a:rPr>
                        <a:t>Golden Triangle</a:t>
                      </a:r>
                      <a:r>
                        <a:rPr lang="en-US" sz="1800" b="1" baseline="0" dirty="0" smtClean="0">
                          <a:solidFill>
                            <a:schemeClr val="tx1"/>
                          </a:solidFill>
                          <a:effectLst/>
                          <a:latin typeface="Calibri" panose="020F0502020204030204" pitchFamily="34" charset="0"/>
                          <a:ea typeface="Calibri"/>
                          <a:cs typeface="Calibri" panose="020F0502020204030204" pitchFamily="34" charset="0"/>
                        </a:rPr>
                        <a:t> </a:t>
                      </a:r>
                      <a:endParaRPr lang="en-US" sz="1800" b="1"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9BE1B2"/>
                    </a:solidFill>
                  </a:tcPr>
                </a:tc>
                <a:tc>
                  <a:txBody>
                    <a:bodyPr/>
                    <a:lstStyle/>
                    <a:p>
                      <a:pPr marL="0" marR="0" indent="0" algn="ctr">
                        <a:lnSpc>
                          <a:spcPct val="115000"/>
                        </a:lnSpc>
                        <a:spcBef>
                          <a:spcPts val="0"/>
                        </a:spcBef>
                        <a:spcAft>
                          <a:spcPts val="1000"/>
                        </a:spcAft>
                        <a:buNone/>
                      </a:pPr>
                      <a:r>
                        <a:rPr lang="en-US" sz="1800" b="1" dirty="0">
                          <a:effectLst/>
                        </a:rPr>
                        <a:t>What you should know</a:t>
                      </a:r>
                      <a:endParaRPr lang="en-US" sz="1800" b="1" dirty="0">
                        <a:solidFill>
                          <a:srgbClr val="002060"/>
                        </a:solidFill>
                        <a:effectLst/>
                        <a:latin typeface="+mn-lt"/>
                        <a:ea typeface="Calibri"/>
                        <a:cs typeface="Times New Roman"/>
                      </a:endParaRPr>
                    </a:p>
                  </a:txBody>
                  <a:tcPr marL="68580" marR="68580" marT="0" marB="0" anchor="ctr">
                    <a:solidFill>
                      <a:schemeClr val="bg1">
                        <a:lumMod val="85000"/>
                      </a:schemeClr>
                    </a:solidFill>
                  </a:tcPr>
                </a:tc>
                <a:extLst>
                  <a:ext uri="{0D108BD9-81ED-4DB2-BD59-A6C34878D82A}">
                    <a16:rowId xmlns:a16="http://schemas.microsoft.com/office/drawing/2014/main" val="1339267785"/>
                  </a:ext>
                </a:extLst>
              </a:tr>
              <a:tr h="2143145">
                <a:tc>
                  <a:txBody>
                    <a:bodyPr/>
                    <a:lstStyle/>
                    <a:p>
                      <a:pPr marL="0" marR="0" indent="0">
                        <a:lnSpc>
                          <a:spcPct val="115000"/>
                        </a:lnSpc>
                        <a:spcBef>
                          <a:spcPts val="0"/>
                        </a:spcBef>
                        <a:spcAft>
                          <a:spcPts val="0"/>
                        </a:spcAft>
                        <a:buNone/>
                      </a:pPr>
                      <a:r>
                        <a:rPr lang="en-US" sz="1500" b="1" dirty="0">
                          <a:effectLst/>
                          <a:latin typeface="Calibri" panose="020F0502020204030204" pitchFamily="34" charset="0"/>
                          <a:cs typeface="Calibri" panose="020F0502020204030204" pitchFamily="34" charset="0"/>
                        </a:rPr>
                        <a:t>Preventive Care</a:t>
                      </a:r>
                    </a:p>
                  </a:txBody>
                  <a:tcPr marL="20803" marR="20803" marT="0" marB="0"/>
                </a:tc>
                <a:tc>
                  <a:txBody>
                    <a:bodyPr/>
                    <a:lstStyle/>
                    <a:p>
                      <a:pPr marL="0" indent="0">
                        <a:buNone/>
                      </a:pPr>
                      <a:r>
                        <a:rPr lang="en-US" sz="1300" dirty="0" smtClean="0">
                          <a:latin typeface="Calibri" panose="020F0502020204030204" pitchFamily="34" charset="0"/>
                          <a:cs typeface="Calibri" panose="020F0502020204030204" pitchFamily="34" charset="0"/>
                        </a:rPr>
                        <a:t>You</a:t>
                      </a:r>
                      <a:r>
                        <a:rPr lang="en-US" sz="1300" baseline="0" dirty="0" smtClean="0">
                          <a:latin typeface="Calibri" panose="020F0502020204030204" pitchFamily="34" charset="0"/>
                          <a:cs typeface="Calibri" panose="020F0502020204030204" pitchFamily="34" charset="0"/>
                        </a:rPr>
                        <a:t> pay nothing </a:t>
                      </a:r>
                      <a:endParaRPr lang="en-US" sz="1300" dirty="0">
                        <a:latin typeface="Calibri" panose="020F0502020204030204" pitchFamily="34" charset="0"/>
                        <a:cs typeface="Calibri" panose="020F0502020204030204" pitchFamily="34" charset="0"/>
                      </a:endParaRPr>
                    </a:p>
                  </a:txBody>
                  <a:tcPr marL="68580" marR="68580" marT="0" marB="0">
                    <a:solidFill>
                      <a:schemeClr val="bg1"/>
                    </a:solidFill>
                  </a:tcPr>
                </a:tc>
                <a:tc>
                  <a:txBody>
                    <a:bodyPr/>
                    <a:lstStyle/>
                    <a:p>
                      <a:pPr marL="0" marR="0" indent="0">
                        <a:lnSpc>
                          <a:spcPct val="115000"/>
                        </a:lnSpc>
                        <a:spcBef>
                          <a:spcPts val="0"/>
                        </a:spcBef>
                        <a:spcAft>
                          <a:spcPts val="0"/>
                        </a:spcAft>
                        <a:buNone/>
                      </a:pPr>
                      <a:r>
                        <a:rPr lang="en-US" sz="1300" dirty="0">
                          <a:effectLst/>
                          <a:latin typeface="Calibri" panose="020F0502020204030204" pitchFamily="34" charset="0"/>
                          <a:cs typeface="Calibri" panose="020F0502020204030204" pitchFamily="34" charset="0"/>
                        </a:rPr>
                        <a:t>Any additional preventive services approved by Medicare during the contract year will be covered.</a:t>
                      </a:r>
                      <a:r>
                        <a:rPr lang="en-US" sz="1300" baseline="0" dirty="0">
                          <a:effectLst/>
                          <a:latin typeface="Calibri" panose="020F0502020204030204" pitchFamily="34" charset="0"/>
                          <a:cs typeface="Calibri" panose="020F0502020204030204" pitchFamily="34" charset="0"/>
                        </a:rPr>
                        <a:t> </a:t>
                      </a:r>
                      <a:r>
                        <a:rPr lang="en-US" sz="1300" dirty="0">
                          <a:effectLst/>
                          <a:latin typeface="Calibri" panose="020F0502020204030204" pitchFamily="34" charset="0"/>
                          <a:cs typeface="Calibri" panose="020F0502020204030204" pitchFamily="34" charset="0"/>
                        </a:rPr>
                        <a:t>For Colorectal Cancer Screenings, please note that a colonoscopy or sigmoidoscopy conducted for polyp removal or biopsy is a surgical procedure subject to the outpatient surgery cost sharing described later in this benefit grid.</a:t>
                      </a:r>
                      <a:endParaRPr lang="en-US" sz="1300" dirty="0">
                        <a:solidFill>
                          <a:schemeClr val="tx1"/>
                        </a:solidFill>
                        <a:effectLst/>
                        <a:latin typeface="Calibri" panose="020F0502020204030204" pitchFamily="34" charset="0"/>
                        <a:cs typeface="Calibri" panose="020F0502020204030204" pitchFamily="34" charset="0"/>
                      </a:endParaRPr>
                    </a:p>
                  </a:txBody>
                  <a:tcPr marL="20803" marR="20803" marT="0" marB="0">
                    <a:solidFill>
                      <a:schemeClr val="bg1"/>
                    </a:solidFill>
                  </a:tcPr>
                </a:tc>
                <a:extLst>
                  <a:ext uri="{0D108BD9-81ED-4DB2-BD59-A6C34878D82A}">
                    <a16:rowId xmlns:a16="http://schemas.microsoft.com/office/drawing/2014/main" val="332395276"/>
                  </a:ext>
                </a:extLst>
              </a:tr>
              <a:tr h="877227">
                <a:tc>
                  <a:txBody>
                    <a:bodyPr/>
                    <a:lstStyle/>
                    <a:p>
                      <a:pPr marL="0" marR="0" indent="0">
                        <a:lnSpc>
                          <a:spcPct val="115000"/>
                        </a:lnSpc>
                        <a:spcBef>
                          <a:spcPts val="0"/>
                        </a:spcBef>
                        <a:spcAft>
                          <a:spcPts val="0"/>
                        </a:spcAft>
                        <a:buNone/>
                      </a:pPr>
                      <a:r>
                        <a:rPr lang="en-US" sz="1500" b="1" dirty="0">
                          <a:effectLst/>
                          <a:latin typeface="Calibri" panose="020F0502020204030204" pitchFamily="34" charset="0"/>
                          <a:cs typeface="Calibri" panose="020F0502020204030204" pitchFamily="34" charset="0"/>
                        </a:rPr>
                        <a:t>Emergency</a:t>
                      </a:r>
                      <a:r>
                        <a:rPr lang="en-US" sz="1500" b="1" baseline="0" dirty="0">
                          <a:effectLst/>
                          <a:latin typeface="Calibri" panose="020F0502020204030204" pitchFamily="34" charset="0"/>
                          <a:cs typeface="Calibri" panose="020F0502020204030204" pitchFamily="34" charset="0"/>
                        </a:rPr>
                        <a:t> Care</a:t>
                      </a:r>
                      <a:endParaRPr lang="en-US" sz="1500" b="1" dirty="0">
                        <a:effectLst/>
                        <a:latin typeface="Calibri" panose="020F0502020204030204" pitchFamily="34" charset="0"/>
                        <a:cs typeface="Calibri" panose="020F0502020204030204" pitchFamily="34" charset="0"/>
                      </a:endParaRPr>
                    </a:p>
                  </a:txBody>
                  <a:tcPr marL="20803" marR="20803" marT="0" marB="0"/>
                </a:tc>
                <a:tc>
                  <a:txBody>
                    <a:bodyPr/>
                    <a:lstStyle/>
                    <a:p>
                      <a:pPr marL="0" marR="0" lvl="0" indent="0" algn="l" defTabSz="914400" rtl="0" eaLnBrk="1" fontAlgn="auto" latinLnBrk="0" hangingPunct="1">
                        <a:lnSpc>
                          <a:spcPct val="115000"/>
                        </a:lnSpc>
                        <a:spcBef>
                          <a:spcPts val="0"/>
                        </a:spcBef>
                        <a:spcAft>
                          <a:spcPts val="1000"/>
                        </a:spcAft>
                        <a:buClrTx/>
                        <a:buSzTx/>
                        <a:buNone/>
                        <a:tabLst/>
                        <a:defRPr/>
                      </a:pPr>
                      <a:r>
                        <a:rPr lang="en-US" sz="1300" dirty="0" smtClean="0">
                          <a:effectLst/>
                          <a:latin typeface="Calibri" panose="020F0502020204030204" pitchFamily="34" charset="0"/>
                          <a:cs typeface="Calibri" panose="020F0502020204030204" pitchFamily="34" charset="0"/>
                        </a:rPr>
                        <a:t>You pay</a:t>
                      </a:r>
                      <a:r>
                        <a:rPr lang="en-US" sz="1300" baseline="0" dirty="0" smtClean="0">
                          <a:effectLst/>
                          <a:latin typeface="Calibri" panose="020F0502020204030204" pitchFamily="34" charset="0"/>
                          <a:cs typeface="Calibri" panose="020F0502020204030204" pitchFamily="34" charset="0"/>
                        </a:rPr>
                        <a:t> $125 per visit</a:t>
                      </a:r>
                      <a:endParaRPr lang="en-US" sz="1300" dirty="0" smtClean="0">
                        <a:solidFill>
                          <a:schemeClr val="tx1"/>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indent="0">
                        <a:lnSpc>
                          <a:spcPct val="115000"/>
                        </a:lnSpc>
                        <a:spcBef>
                          <a:spcPts val="0"/>
                        </a:spcBef>
                        <a:spcAft>
                          <a:spcPts val="1000"/>
                        </a:spcAft>
                        <a:buNone/>
                      </a:pPr>
                      <a:r>
                        <a:rPr lang="en-US" sz="1300" dirty="0">
                          <a:effectLst/>
                          <a:latin typeface="Calibri" panose="020F0502020204030204" pitchFamily="34" charset="0"/>
                          <a:cs typeface="Calibri" panose="020F0502020204030204" pitchFamily="34" charset="0"/>
                        </a:rPr>
                        <a:t>If you are admitted to the hospital within 48 hours, you do not have to pay your share</a:t>
                      </a:r>
                      <a:r>
                        <a:rPr lang="en-US" sz="1300" baseline="0" dirty="0">
                          <a:effectLst/>
                          <a:latin typeface="Calibri" panose="020F0502020204030204" pitchFamily="34" charset="0"/>
                          <a:cs typeface="Calibri" panose="020F0502020204030204" pitchFamily="34" charset="0"/>
                        </a:rPr>
                        <a:t> of the cost </a:t>
                      </a:r>
                      <a:r>
                        <a:rPr lang="en-US" sz="1300" dirty="0">
                          <a:effectLst/>
                          <a:latin typeface="Calibri" panose="020F0502020204030204" pitchFamily="34" charset="0"/>
                          <a:cs typeface="Calibri" panose="020F0502020204030204" pitchFamily="34" charset="0"/>
                        </a:rPr>
                        <a:t>for emergency care.</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954391376"/>
                  </a:ext>
                </a:extLst>
              </a:tr>
              <a:tr h="594308">
                <a:tc>
                  <a:txBody>
                    <a:bodyPr/>
                    <a:lstStyle/>
                    <a:p>
                      <a:pPr marL="0" marR="0" indent="0">
                        <a:lnSpc>
                          <a:spcPct val="115000"/>
                        </a:lnSpc>
                        <a:spcBef>
                          <a:spcPts val="0"/>
                        </a:spcBef>
                        <a:spcAft>
                          <a:spcPts val="0"/>
                        </a:spcAft>
                        <a:buNone/>
                      </a:pPr>
                      <a:r>
                        <a:rPr lang="en-US" sz="1500" b="1" dirty="0" smtClean="0">
                          <a:effectLst/>
                          <a:latin typeface="Calibri" panose="020F0502020204030204" pitchFamily="34" charset="0"/>
                          <a:cs typeface="Calibri" panose="020F0502020204030204" pitchFamily="34" charset="0"/>
                        </a:rPr>
                        <a:t>Urgent Care</a:t>
                      </a:r>
                      <a:endParaRPr lang="en-US" sz="1500" b="1" dirty="0">
                        <a:effectLst/>
                        <a:latin typeface="Calibri" panose="020F0502020204030204" pitchFamily="34" charset="0"/>
                        <a:cs typeface="Calibri" panose="020F0502020204030204" pitchFamily="34" charset="0"/>
                      </a:endParaRPr>
                    </a:p>
                  </a:txBody>
                  <a:tcPr marL="20803" marR="20803" marT="0" marB="0"/>
                </a:tc>
                <a:tc>
                  <a:txBody>
                    <a:bodyPr/>
                    <a:lstStyle/>
                    <a:p>
                      <a:pPr marL="0" marR="0" indent="0">
                        <a:lnSpc>
                          <a:spcPct val="115000"/>
                        </a:lnSpc>
                        <a:spcBef>
                          <a:spcPts val="0"/>
                        </a:spcBef>
                        <a:spcAft>
                          <a:spcPts val="0"/>
                        </a:spcAft>
                        <a:buNone/>
                      </a:pPr>
                      <a:r>
                        <a:rPr lang="en-US" sz="1300" dirty="0" smtClean="0">
                          <a:effectLst/>
                          <a:latin typeface="Calibri" panose="020F0502020204030204" pitchFamily="34" charset="0"/>
                          <a:cs typeface="Calibri" panose="020F0502020204030204" pitchFamily="34" charset="0"/>
                        </a:rPr>
                        <a:t>You pay $25 per visit</a:t>
                      </a:r>
                      <a:endParaRPr lang="en-US" sz="1300" dirty="0" smtClean="0">
                        <a:solidFill>
                          <a:schemeClr val="tx1"/>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indent="0">
                        <a:lnSpc>
                          <a:spcPct val="115000"/>
                        </a:lnSpc>
                        <a:spcBef>
                          <a:spcPts val="0"/>
                        </a:spcBef>
                        <a:spcAft>
                          <a:spcPts val="0"/>
                        </a:spcAft>
                        <a:buNone/>
                      </a:pPr>
                      <a:endParaRPr lang="en-US" sz="1300" dirty="0">
                        <a:solidFill>
                          <a:schemeClr val="tx1"/>
                        </a:solidFill>
                        <a:effectLst/>
                        <a:latin typeface="Calibri" panose="020F0502020204030204" pitchFamily="34" charset="0"/>
                        <a:cs typeface="Calibri" panose="020F0502020204030204" pitchFamily="34" charset="0"/>
                      </a:endParaRPr>
                    </a:p>
                  </a:txBody>
                  <a:tcPr marL="20803" marR="20803" marT="0" marB="0"/>
                </a:tc>
                <a:extLst>
                  <a:ext uri="{0D108BD9-81ED-4DB2-BD59-A6C34878D82A}">
                    <a16:rowId xmlns:a16="http://schemas.microsoft.com/office/drawing/2014/main" val="2755814815"/>
                  </a:ext>
                </a:extLst>
              </a:tr>
            </a:tbl>
          </a:graphicData>
        </a:graphic>
      </p:graphicFrame>
    </p:spTree>
    <p:extLst>
      <p:ext uri="{BB962C8B-B14F-4D97-AF65-F5344CB8AC3E}">
        <p14:creationId xmlns:p14="http://schemas.microsoft.com/office/powerpoint/2010/main" val="34936587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897" y="115820"/>
            <a:ext cx="9875520" cy="1356360"/>
          </a:xfrm>
        </p:spPr>
        <p:txBody>
          <a:bodyPr>
            <a:normAutofit/>
          </a:bodyPr>
          <a:lstStyle/>
          <a:p>
            <a:pPr algn="ctr"/>
            <a:r>
              <a:rPr lang="en-US" dirty="0">
                <a:solidFill>
                  <a:srgbClr val="FFC000"/>
                </a:solidFill>
                <a:latin typeface="Calibri" panose="020F0502020204030204" pitchFamily="34" charset="0"/>
                <a:cs typeface="Calibri" panose="020F0502020204030204" pitchFamily="34" charset="0"/>
              </a:rPr>
              <a:t>Plan Information</a:t>
            </a:r>
          </a:p>
        </p:txBody>
      </p:sp>
      <p:graphicFrame>
        <p:nvGraphicFramePr>
          <p:cNvPr id="5" name="Content Placeholder 7"/>
          <p:cNvGraphicFramePr>
            <a:graphicFrameLocks/>
          </p:cNvGraphicFramePr>
          <p:nvPr>
            <p:extLst>
              <p:ext uri="{D42A27DB-BD31-4B8C-83A1-F6EECF244321}">
                <p14:modId xmlns:p14="http://schemas.microsoft.com/office/powerpoint/2010/main" val="811060292"/>
              </p:ext>
            </p:extLst>
          </p:nvPr>
        </p:nvGraphicFramePr>
        <p:xfrm>
          <a:off x="1092230" y="1881482"/>
          <a:ext cx="9715107" cy="4043810"/>
        </p:xfrm>
        <a:graphic>
          <a:graphicData uri="http://schemas.openxmlformats.org/drawingml/2006/table">
            <a:tbl>
              <a:tblPr firstRow="1" bandRow="1">
                <a:tableStyleId>{5940675A-B579-460E-94D1-54222C63F5DA}</a:tableStyleId>
              </a:tblPr>
              <a:tblGrid>
                <a:gridCol w="3201096">
                  <a:extLst>
                    <a:ext uri="{9D8B030D-6E8A-4147-A177-3AD203B41FA5}">
                      <a16:colId xmlns:a16="http://schemas.microsoft.com/office/drawing/2014/main" val="1203687286"/>
                    </a:ext>
                  </a:extLst>
                </a:gridCol>
                <a:gridCol w="3039291">
                  <a:extLst>
                    <a:ext uri="{9D8B030D-6E8A-4147-A177-3AD203B41FA5}">
                      <a16:colId xmlns:a16="http://schemas.microsoft.com/office/drawing/2014/main" val="348295168"/>
                    </a:ext>
                  </a:extLst>
                </a:gridCol>
                <a:gridCol w="3474720">
                  <a:extLst>
                    <a:ext uri="{9D8B030D-6E8A-4147-A177-3AD203B41FA5}">
                      <a16:colId xmlns:a16="http://schemas.microsoft.com/office/drawing/2014/main" val="2540463529"/>
                    </a:ext>
                  </a:extLst>
                </a:gridCol>
              </a:tblGrid>
              <a:tr h="674009">
                <a:tc>
                  <a:txBody>
                    <a:bodyPr/>
                    <a:lstStyle/>
                    <a:p>
                      <a:pPr marL="0" marR="0" indent="0" algn="ctr">
                        <a:lnSpc>
                          <a:spcPct val="115000"/>
                        </a:lnSpc>
                        <a:spcBef>
                          <a:spcPts val="0"/>
                        </a:spcBef>
                        <a:spcAft>
                          <a:spcPts val="1000"/>
                        </a:spcAft>
                        <a:buNone/>
                      </a:pPr>
                      <a:r>
                        <a:rPr lang="en-US" sz="1800" b="1" dirty="0">
                          <a:effectLst/>
                          <a:latin typeface="Calibri" panose="020F0502020204030204" pitchFamily="34" charset="0"/>
                          <a:cs typeface="Calibri" panose="020F0502020204030204" pitchFamily="34" charset="0"/>
                        </a:rPr>
                        <a:t>Benefit</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tc>
                  <a:txBody>
                    <a:bodyPr/>
                    <a:lstStyle/>
                    <a:p>
                      <a:pPr marL="0" marR="0" indent="0" algn="ctr">
                        <a:lnSpc>
                          <a:spcPct val="100000"/>
                        </a:lnSpc>
                        <a:spcBef>
                          <a:spcPts val="0"/>
                        </a:spcBef>
                        <a:spcAft>
                          <a:spcPts val="1000"/>
                        </a:spcAft>
                        <a:buNone/>
                      </a:pPr>
                      <a:r>
                        <a:rPr lang="en-US" sz="1800" b="1" dirty="0" smtClean="0">
                          <a:solidFill>
                            <a:schemeClr val="tx1"/>
                          </a:solidFill>
                          <a:effectLst/>
                          <a:latin typeface="Calibri" panose="020F0502020204030204" pitchFamily="34" charset="0"/>
                          <a:ea typeface="Calibri"/>
                          <a:cs typeface="Calibri" panose="020F0502020204030204" pitchFamily="34" charset="0"/>
                        </a:rPr>
                        <a:t>Golden Triangle</a:t>
                      </a:r>
                      <a:r>
                        <a:rPr lang="en-US" sz="1800" b="1" baseline="0" dirty="0" smtClean="0">
                          <a:solidFill>
                            <a:schemeClr val="tx1"/>
                          </a:solidFill>
                          <a:effectLst/>
                          <a:latin typeface="Calibri" panose="020F0502020204030204" pitchFamily="34" charset="0"/>
                          <a:ea typeface="Calibri"/>
                          <a:cs typeface="Calibri" panose="020F0502020204030204" pitchFamily="34" charset="0"/>
                        </a:rPr>
                        <a:t> </a:t>
                      </a:r>
                      <a:endParaRPr lang="en-US" sz="1800" b="1"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9BE1B2"/>
                    </a:solidFill>
                  </a:tcPr>
                </a:tc>
                <a:tc>
                  <a:txBody>
                    <a:bodyPr/>
                    <a:lstStyle/>
                    <a:p>
                      <a:pPr marL="0" marR="0" indent="0" algn="ctr">
                        <a:lnSpc>
                          <a:spcPct val="115000"/>
                        </a:lnSpc>
                        <a:spcBef>
                          <a:spcPts val="0"/>
                        </a:spcBef>
                        <a:spcAft>
                          <a:spcPts val="1000"/>
                        </a:spcAft>
                        <a:buNone/>
                      </a:pPr>
                      <a:r>
                        <a:rPr lang="en-US" sz="1800" b="1" dirty="0" smtClean="0">
                          <a:effectLst/>
                          <a:latin typeface="Calibri" panose="020F0502020204030204" pitchFamily="34" charset="0"/>
                          <a:cs typeface="Calibri" panose="020F0502020204030204" pitchFamily="34" charset="0"/>
                        </a:rPr>
                        <a:t>What </a:t>
                      </a:r>
                      <a:r>
                        <a:rPr lang="en-US" sz="1800" b="1" dirty="0">
                          <a:effectLst/>
                          <a:latin typeface="Calibri" panose="020F0502020204030204" pitchFamily="34" charset="0"/>
                          <a:cs typeface="Calibri" panose="020F0502020204030204" pitchFamily="34" charset="0"/>
                        </a:rPr>
                        <a:t>you should know</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extLst>
                  <a:ext uri="{0D108BD9-81ED-4DB2-BD59-A6C34878D82A}">
                    <a16:rowId xmlns:a16="http://schemas.microsoft.com/office/drawing/2014/main" val="1339267785"/>
                  </a:ext>
                </a:extLst>
              </a:tr>
              <a:tr h="779113">
                <a:tc>
                  <a:txBody>
                    <a:bodyPr/>
                    <a:lstStyle/>
                    <a:p>
                      <a:pPr marL="0" marR="0" indent="0">
                        <a:lnSpc>
                          <a:spcPct val="100000"/>
                        </a:lnSpc>
                        <a:spcBef>
                          <a:spcPts val="0"/>
                        </a:spcBef>
                        <a:spcAft>
                          <a:spcPts val="0"/>
                        </a:spcAft>
                        <a:buNone/>
                      </a:pPr>
                      <a:r>
                        <a:rPr lang="en-US" sz="1500" b="1" dirty="0">
                          <a:effectLst/>
                          <a:latin typeface="Calibri" panose="020F0502020204030204" pitchFamily="34" charset="0"/>
                          <a:cs typeface="Calibri" panose="020F0502020204030204" pitchFamily="34" charset="0"/>
                        </a:rPr>
                        <a:t>Diagnostic</a:t>
                      </a:r>
                      <a:r>
                        <a:rPr lang="en-US" sz="1500" b="1" baseline="0" dirty="0">
                          <a:effectLst/>
                          <a:latin typeface="Calibri" panose="020F0502020204030204" pitchFamily="34" charset="0"/>
                          <a:cs typeface="Calibri" panose="020F0502020204030204" pitchFamily="34" charset="0"/>
                        </a:rPr>
                        <a:t> </a:t>
                      </a:r>
                      <a:r>
                        <a:rPr lang="en-US" sz="1500" b="1" dirty="0">
                          <a:effectLst/>
                          <a:latin typeface="Calibri" panose="020F0502020204030204" pitchFamily="34" charset="0"/>
                          <a:cs typeface="Calibri" panose="020F0502020204030204" pitchFamily="34" charset="0"/>
                        </a:rPr>
                        <a:t>Labs</a:t>
                      </a:r>
                      <a:endParaRPr lang="en-US" sz="15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indent="0">
                        <a:buNone/>
                      </a:pPr>
                      <a:r>
                        <a:rPr lang="en-US" sz="1300" dirty="0" smtClean="0">
                          <a:latin typeface="Calibri" panose="020F0502020204030204" pitchFamily="34" charset="0"/>
                          <a:cs typeface="Calibri" panose="020F0502020204030204" pitchFamily="34" charset="0"/>
                        </a:rPr>
                        <a:t>You</a:t>
                      </a:r>
                      <a:r>
                        <a:rPr lang="en-US" sz="1300" baseline="0" dirty="0" smtClean="0">
                          <a:latin typeface="Calibri" panose="020F0502020204030204" pitchFamily="34" charset="0"/>
                          <a:cs typeface="Calibri" panose="020F0502020204030204" pitchFamily="34" charset="0"/>
                        </a:rPr>
                        <a:t> pay nothing </a:t>
                      </a:r>
                      <a:endParaRPr lang="en-US" sz="1300" dirty="0">
                        <a:latin typeface="Calibri" panose="020F0502020204030204" pitchFamily="34" charset="0"/>
                        <a:cs typeface="Calibri" panose="020F0502020204030204" pitchFamily="34" charset="0"/>
                      </a:endParaRPr>
                    </a:p>
                  </a:txBody>
                  <a:tcPr marL="68580" marR="68580" marT="0" marB="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en-US" sz="1300" dirty="0">
                          <a:effectLst/>
                          <a:latin typeface="Calibri" panose="020F0502020204030204" pitchFamily="34" charset="0"/>
                          <a:cs typeface="Calibri" panose="020F0502020204030204" pitchFamily="34" charset="0"/>
                        </a:rPr>
                        <a:t>Costs for these services may be different if received in an outpatient surgery setting.</a:t>
                      </a:r>
                    </a:p>
                  </a:txBody>
                  <a:tcPr marL="68580" marR="68580" marT="0" marB="0">
                    <a:solidFill>
                      <a:schemeClr val="bg1"/>
                    </a:solidFill>
                  </a:tcPr>
                </a:tc>
                <a:extLst>
                  <a:ext uri="{0D108BD9-81ED-4DB2-BD59-A6C34878D82A}">
                    <a16:rowId xmlns:a16="http://schemas.microsoft.com/office/drawing/2014/main" val="332395276"/>
                  </a:ext>
                </a:extLst>
              </a:tr>
              <a:tr h="755755">
                <a:tc>
                  <a:txBody>
                    <a:bodyPr/>
                    <a:lstStyle/>
                    <a:p>
                      <a:pPr marL="0" marR="0" indent="0" algn="l">
                        <a:lnSpc>
                          <a:spcPct val="100000"/>
                        </a:lnSpc>
                        <a:spcBef>
                          <a:spcPts val="0"/>
                        </a:spcBef>
                        <a:spcAft>
                          <a:spcPts val="0"/>
                        </a:spcAft>
                        <a:buNone/>
                      </a:pPr>
                      <a:r>
                        <a:rPr lang="en-US" sz="1500" b="1" dirty="0">
                          <a:effectLst/>
                          <a:latin typeface="Calibri" panose="020F0502020204030204" pitchFamily="34" charset="0"/>
                          <a:cs typeface="Calibri" panose="020F0502020204030204" pitchFamily="34" charset="0"/>
                        </a:rPr>
                        <a:t>Diagnostic Radiology Services (such as MRIs, CT and PET scans)</a:t>
                      </a:r>
                    </a:p>
                  </a:txBody>
                  <a:tcPr marL="68580" marR="68580" marT="0" marB="0"/>
                </a:tc>
                <a:tc>
                  <a:txBody>
                    <a:bodyPr/>
                    <a:lstStyle/>
                    <a:p>
                      <a:pPr marL="0" marR="0" lvl="0" indent="0" algn="l" defTabSz="914400" rtl="0" eaLnBrk="1" fontAlgn="auto" latinLnBrk="0" hangingPunct="1">
                        <a:lnSpc>
                          <a:spcPct val="115000"/>
                        </a:lnSpc>
                        <a:spcBef>
                          <a:spcPts val="0"/>
                        </a:spcBef>
                        <a:spcAft>
                          <a:spcPts val="0"/>
                        </a:spcAft>
                        <a:buClrTx/>
                        <a:buSzTx/>
                        <a:buNone/>
                        <a:tabLst/>
                        <a:defRPr/>
                      </a:pPr>
                      <a:r>
                        <a:rPr lang="en-US" sz="1300" i="0" baseline="0" dirty="0" smtClean="0">
                          <a:solidFill>
                            <a:schemeClr val="tx1"/>
                          </a:solidFill>
                          <a:effectLst/>
                          <a:latin typeface="Calibri" panose="020F0502020204030204" pitchFamily="34" charset="0"/>
                          <a:ea typeface="Calibri"/>
                          <a:cs typeface="Calibri" panose="020F0502020204030204" pitchFamily="34" charset="0"/>
                        </a:rPr>
                        <a:t>You pay $150 per test/procedure</a:t>
                      </a:r>
                    </a:p>
                    <a:p>
                      <a:pPr marL="0" marR="0" indent="0">
                        <a:lnSpc>
                          <a:spcPct val="115000"/>
                        </a:lnSpc>
                        <a:spcBef>
                          <a:spcPts val="0"/>
                        </a:spcBef>
                        <a:spcAft>
                          <a:spcPts val="0"/>
                        </a:spcAft>
                        <a:buNone/>
                      </a:pPr>
                      <a:endParaRPr lang="en-US" sz="1300" dirty="0" smtClean="0">
                        <a:solidFill>
                          <a:schemeClr val="tx1"/>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lvl="0" indent="0" algn="l" defTabSz="914400" rtl="0" eaLnBrk="1" fontAlgn="auto" latinLnBrk="0" hangingPunct="1">
                        <a:lnSpc>
                          <a:spcPct val="115000"/>
                        </a:lnSpc>
                        <a:spcBef>
                          <a:spcPts val="0"/>
                        </a:spcBef>
                        <a:spcAft>
                          <a:spcPts val="0"/>
                        </a:spcAft>
                        <a:buClrTx/>
                        <a:buSzTx/>
                        <a:buNone/>
                        <a:tabLst/>
                        <a:defRPr/>
                      </a:pPr>
                      <a:r>
                        <a:rPr lang="en-US" sz="1300" i="0" dirty="0">
                          <a:solidFill>
                            <a:schemeClr val="tx1"/>
                          </a:solidFill>
                          <a:effectLst/>
                          <a:latin typeface="Calibri" panose="020F0502020204030204" pitchFamily="34" charset="0"/>
                          <a:ea typeface="Calibri"/>
                          <a:cs typeface="Calibri" panose="020F0502020204030204" pitchFamily="34" charset="0"/>
                        </a:rPr>
                        <a:t>Prior Authorization required</a:t>
                      </a:r>
                      <a:r>
                        <a:rPr lang="en-US" sz="1300" i="0" baseline="0" dirty="0">
                          <a:solidFill>
                            <a:schemeClr val="tx1"/>
                          </a:solidFill>
                          <a:effectLst/>
                          <a:latin typeface="Calibri" panose="020F0502020204030204" pitchFamily="34" charset="0"/>
                          <a:ea typeface="Calibri"/>
                          <a:cs typeface="Calibri" panose="020F0502020204030204" pitchFamily="34" charset="0"/>
                        </a:rPr>
                        <a:t> for diagnostic r</a:t>
                      </a:r>
                      <a:r>
                        <a:rPr lang="en-US" sz="1300" i="0" dirty="0">
                          <a:solidFill>
                            <a:schemeClr val="tx1"/>
                          </a:solidFill>
                          <a:effectLst/>
                          <a:latin typeface="Calibri" panose="020F0502020204030204" pitchFamily="34" charset="0"/>
                          <a:ea typeface="Calibri"/>
                          <a:cs typeface="Calibri" panose="020F0502020204030204" pitchFamily="34" charset="0"/>
                        </a:rPr>
                        <a:t>adiology services</a:t>
                      </a:r>
                      <a:r>
                        <a:rPr lang="en-US" sz="1300" i="0" baseline="0" dirty="0">
                          <a:solidFill>
                            <a:schemeClr val="tx1"/>
                          </a:solidFill>
                          <a:effectLst/>
                          <a:latin typeface="Calibri" panose="020F0502020204030204" pitchFamily="34" charset="0"/>
                          <a:ea typeface="Calibri"/>
                          <a:cs typeface="Calibri" panose="020F0502020204030204" pitchFamily="34" charset="0"/>
                        </a:rPr>
                        <a:t>.</a:t>
                      </a:r>
                      <a:endParaRPr lang="en-US" sz="1300" i="0" dirty="0">
                        <a:solidFill>
                          <a:schemeClr val="tx1"/>
                        </a:solidFill>
                        <a:effectLst/>
                        <a:latin typeface="Calibri" panose="020F0502020204030204" pitchFamily="34" charset="0"/>
                        <a:ea typeface="Calibri"/>
                        <a:cs typeface="Calibri" panose="020F0502020204030204" pitchFamily="34" charset="0"/>
                      </a:endParaRPr>
                    </a:p>
                  </a:txBody>
                  <a:tcPr marL="20803" marR="20803" marT="0" marB="0"/>
                </a:tc>
                <a:extLst>
                  <a:ext uri="{0D108BD9-81ED-4DB2-BD59-A6C34878D82A}">
                    <a16:rowId xmlns:a16="http://schemas.microsoft.com/office/drawing/2014/main" val="2755814815"/>
                  </a:ext>
                </a:extLst>
              </a:tr>
              <a:tr h="581433">
                <a:tc>
                  <a: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en-US" sz="1500" b="1" dirty="0">
                          <a:effectLst/>
                          <a:latin typeface="Calibri" panose="020F0502020204030204" pitchFamily="34" charset="0"/>
                          <a:cs typeface="Calibri" panose="020F0502020204030204" pitchFamily="34" charset="0"/>
                        </a:rPr>
                        <a:t>Lab Services</a:t>
                      </a:r>
                    </a:p>
                  </a:txBody>
                  <a:tcPr marL="68580" marR="68580" marT="0" marB="0"/>
                </a:tc>
                <a:tc>
                  <a:txBody>
                    <a:bodyPr/>
                    <a:lstStyle/>
                    <a:p>
                      <a:pPr marL="0" marR="0" lvl="0" indent="0" algn="l" defTabSz="914400" rtl="0" eaLnBrk="1" fontAlgn="auto" latinLnBrk="0" hangingPunct="1">
                        <a:lnSpc>
                          <a:spcPct val="100000"/>
                        </a:lnSpc>
                        <a:spcBef>
                          <a:spcPts val="0"/>
                        </a:spcBef>
                        <a:spcAft>
                          <a:spcPts val="1000"/>
                        </a:spcAft>
                        <a:buClrTx/>
                        <a:buSzTx/>
                        <a:buNone/>
                        <a:tabLst/>
                        <a:defRPr/>
                      </a:pPr>
                      <a:r>
                        <a:rPr lang="en-US" sz="1300" dirty="0" smtClean="0">
                          <a:solidFill>
                            <a:schemeClr val="tx1"/>
                          </a:solidFill>
                          <a:effectLst/>
                          <a:latin typeface="Calibri" panose="020F0502020204030204" pitchFamily="34" charset="0"/>
                          <a:ea typeface="Calibri"/>
                          <a:cs typeface="Calibri" panose="020F0502020204030204" pitchFamily="34" charset="0"/>
                        </a:rPr>
                        <a:t>You pay $0 per lab service</a:t>
                      </a:r>
                    </a:p>
                    <a:p>
                      <a:pPr marL="0" marR="0" indent="0" algn="ctr">
                        <a:lnSpc>
                          <a:spcPct val="100000"/>
                        </a:lnSpc>
                        <a:spcBef>
                          <a:spcPts val="0"/>
                        </a:spcBef>
                        <a:spcAft>
                          <a:spcPts val="1000"/>
                        </a:spcAft>
                        <a:buNone/>
                      </a:pPr>
                      <a:endParaRPr lang="en-US" sz="1800" b="1"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indent="0">
                        <a:lnSpc>
                          <a:spcPct val="115000"/>
                        </a:lnSpc>
                        <a:spcBef>
                          <a:spcPts val="0"/>
                        </a:spcBef>
                        <a:spcAft>
                          <a:spcPts val="0"/>
                        </a:spcAft>
                        <a:buNone/>
                      </a:pPr>
                      <a:endParaRPr lang="en-US" sz="1300" dirty="0">
                        <a:solidFill>
                          <a:schemeClr val="tx1"/>
                        </a:solidFill>
                        <a:effectLst/>
                        <a:latin typeface="Calibri" panose="020F0502020204030204" pitchFamily="34" charset="0"/>
                        <a:cs typeface="Calibri" panose="020F0502020204030204" pitchFamily="34" charset="0"/>
                      </a:endParaRPr>
                    </a:p>
                  </a:txBody>
                  <a:tcPr marL="20803" marR="20803" marT="0" marB="0"/>
                </a:tc>
                <a:extLst>
                  <a:ext uri="{0D108BD9-81ED-4DB2-BD59-A6C34878D82A}">
                    <a16:rowId xmlns:a16="http://schemas.microsoft.com/office/drawing/2014/main" val="3294067427"/>
                  </a:ext>
                </a:extLst>
              </a:tr>
              <a:tr h="727586">
                <a:tc>
                  <a:txBody>
                    <a:bodyPr/>
                    <a:lstStyle/>
                    <a:p>
                      <a:pPr marL="0" marR="0" indent="0" algn="l">
                        <a:lnSpc>
                          <a:spcPct val="100000"/>
                        </a:lnSpc>
                        <a:spcBef>
                          <a:spcPts val="0"/>
                        </a:spcBef>
                        <a:spcAft>
                          <a:spcPts val="0"/>
                        </a:spcAft>
                        <a:buNone/>
                      </a:pPr>
                      <a:r>
                        <a:rPr lang="en-US" sz="1500" b="1" dirty="0">
                          <a:effectLst/>
                          <a:latin typeface="Calibri" panose="020F0502020204030204" pitchFamily="34" charset="0"/>
                          <a:cs typeface="Calibri" panose="020F0502020204030204" pitchFamily="34" charset="0"/>
                        </a:rPr>
                        <a:t>Therapeutic radiology services (such as radiation treatment for cancer)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en-US" sz="1300" dirty="0" smtClean="0">
                          <a:solidFill>
                            <a:schemeClr val="tx1"/>
                          </a:solidFill>
                          <a:effectLst/>
                          <a:latin typeface="Calibri" panose="020F0502020204030204" pitchFamily="34" charset="0"/>
                          <a:ea typeface="Calibri"/>
                          <a:cs typeface="Calibri" panose="020F0502020204030204" pitchFamily="34" charset="0"/>
                        </a:rPr>
                        <a:t>You pay $25 per</a:t>
                      </a:r>
                      <a:r>
                        <a:rPr lang="en-US" sz="1300" baseline="0" dirty="0" smtClean="0">
                          <a:solidFill>
                            <a:schemeClr val="tx1"/>
                          </a:solidFill>
                          <a:effectLst/>
                          <a:latin typeface="Calibri" panose="020F0502020204030204" pitchFamily="34" charset="0"/>
                          <a:ea typeface="Calibri"/>
                          <a:cs typeface="Calibri" panose="020F0502020204030204" pitchFamily="34" charset="0"/>
                        </a:rPr>
                        <a:t> session</a:t>
                      </a:r>
                      <a:endParaRPr lang="en-US" sz="1300" dirty="0" smtClean="0">
                        <a:solidFill>
                          <a:schemeClr val="tx1"/>
                        </a:solidFill>
                        <a:effectLst/>
                        <a:latin typeface="Calibri" panose="020F0502020204030204" pitchFamily="34" charset="0"/>
                        <a:ea typeface="Calibri"/>
                        <a:cs typeface="Calibri" panose="020F0502020204030204" pitchFamily="34" charset="0"/>
                      </a:endParaRPr>
                    </a:p>
                    <a:p>
                      <a:pPr marL="0" indent="0">
                        <a:buNone/>
                      </a:pPr>
                      <a:endParaRPr lang="en-US" sz="1300" dirty="0">
                        <a:latin typeface="Calibri" panose="020F0502020204030204" pitchFamily="34" charset="0"/>
                        <a:cs typeface="Calibri" panose="020F0502020204030204" pitchFamily="34" charset="0"/>
                      </a:endParaRPr>
                    </a:p>
                  </a:txBody>
                  <a:tcPr marL="68580" marR="68580" marT="0" marB="0"/>
                </a:tc>
                <a:tc>
                  <a:txBody>
                    <a:bodyPr/>
                    <a:lstStyle/>
                    <a:p>
                      <a:pPr marL="0" marR="0" indent="0">
                        <a:lnSpc>
                          <a:spcPct val="115000"/>
                        </a:lnSpc>
                        <a:spcBef>
                          <a:spcPts val="0"/>
                        </a:spcBef>
                        <a:spcAft>
                          <a:spcPts val="0"/>
                        </a:spcAft>
                        <a:buNone/>
                      </a:pPr>
                      <a:endParaRPr lang="en-US" sz="1300" dirty="0">
                        <a:solidFill>
                          <a:schemeClr val="tx1"/>
                        </a:solidFill>
                        <a:effectLst/>
                        <a:latin typeface="Calibri" panose="020F0502020204030204" pitchFamily="34" charset="0"/>
                        <a:cs typeface="Calibri" panose="020F0502020204030204" pitchFamily="34" charset="0"/>
                      </a:endParaRPr>
                    </a:p>
                  </a:txBody>
                  <a:tcPr marL="20803" marR="20803" marT="0" marB="0"/>
                </a:tc>
                <a:extLst>
                  <a:ext uri="{0D108BD9-81ED-4DB2-BD59-A6C34878D82A}">
                    <a16:rowId xmlns:a16="http://schemas.microsoft.com/office/drawing/2014/main" val="2505330806"/>
                  </a:ext>
                </a:extLst>
              </a:tr>
              <a:tr h="507907">
                <a:tc>
                  <a: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en-US" sz="1500" b="1" dirty="0">
                          <a:effectLst/>
                          <a:latin typeface="Calibri" panose="020F0502020204030204" pitchFamily="34" charset="0"/>
                          <a:cs typeface="Calibri" panose="020F0502020204030204" pitchFamily="34" charset="0"/>
                        </a:rPr>
                        <a:t>Outpatient X-rays</a:t>
                      </a:r>
                    </a:p>
                  </a:txBody>
                  <a:tcPr marL="68580" marR="68580" marT="0" marB="0"/>
                </a:tc>
                <a:tc>
                  <a:txBody>
                    <a:bodyPr/>
                    <a:lstStyle/>
                    <a:p>
                      <a:pPr marL="0" marR="0" lvl="0" indent="0" algn="l" defTabSz="914400" rtl="0" eaLnBrk="1" fontAlgn="auto" latinLnBrk="0" hangingPunct="1">
                        <a:lnSpc>
                          <a:spcPct val="115000"/>
                        </a:lnSpc>
                        <a:spcBef>
                          <a:spcPts val="0"/>
                        </a:spcBef>
                        <a:spcAft>
                          <a:spcPts val="1000"/>
                        </a:spcAft>
                        <a:buClrTx/>
                        <a:buSzTx/>
                        <a:buNone/>
                        <a:tabLst/>
                        <a:defRPr/>
                      </a:pPr>
                      <a:r>
                        <a:rPr lang="en-US" sz="1300" dirty="0" smtClean="0">
                          <a:solidFill>
                            <a:schemeClr val="tx1"/>
                          </a:solidFill>
                          <a:effectLst/>
                          <a:latin typeface="Calibri" panose="020F0502020204030204" pitchFamily="34" charset="0"/>
                          <a:ea typeface="Calibri"/>
                          <a:cs typeface="Calibri" panose="020F0502020204030204" pitchFamily="34" charset="0"/>
                        </a:rPr>
                        <a:t>You pay $0 per x-ray</a:t>
                      </a:r>
                    </a:p>
                  </a:txBody>
                  <a:tcPr marL="68580" marR="68580" marT="0" marB="0"/>
                </a:tc>
                <a:tc>
                  <a:txBody>
                    <a:bodyPr/>
                    <a:lstStyle/>
                    <a:p>
                      <a:pPr marL="0" marR="0" indent="0">
                        <a:lnSpc>
                          <a:spcPct val="115000"/>
                        </a:lnSpc>
                        <a:spcBef>
                          <a:spcPts val="0"/>
                        </a:spcBef>
                        <a:spcAft>
                          <a:spcPts val="0"/>
                        </a:spcAft>
                        <a:buNone/>
                      </a:pPr>
                      <a:endParaRPr lang="en-US" sz="1300" dirty="0">
                        <a:solidFill>
                          <a:schemeClr val="tx1"/>
                        </a:solidFill>
                        <a:effectLst/>
                        <a:latin typeface="Calibri" panose="020F0502020204030204" pitchFamily="34" charset="0"/>
                        <a:cs typeface="Calibri" panose="020F0502020204030204" pitchFamily="34" charset="0"/>
                      </a:endParaRPr>
                    </a:p>
                  </a:txBody>
                  <a:tcPr marL="20803" marR="20803" marT="0" marB="0"/>
                </a:tc>
                <a:extLst>
                  <a:ext uri="{0D108BD9-81ED-4DB2-BD59-A6C34878D82A}">
                    <a16:rowId xmlns:a16="http://schemas.microsoft.com/office/drawing/2014/main" val="57929994"/>
                  </a:ext>
                </a:extLst>
              </a:tr>
            </a:tbl>
          </a:graphicData>
        </a:graphic>
      </p:graphicFrame>
    </p:spTree>
    <p:extLst>
      <p:ext uri="{BB962C8B-B14F-4D97-AF65-F5344CB8AC3E}">
        <p14:creationId xmlns:p14="http://schemas.microsoft.com/office/powerpoint/2010/main" val="20535876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7"/>
          <p:cNvGraphicFramePr>
            <a:graphicFrameLocks noGrp="1"/>
          </p:cNvGraphicFramePr>
          <p:nvPr>
            <p:ph idx="1"/>
            <p:extLst>
              <p:ext uri="{D42A27DB-BD31-4B8C-83A1-F6EECF244321}">
                <p14:modId xmlns:p14="http://schemas.microsoft.com/office/powerpoint/2010/main" val="1665890197"/>
              </p:ext>
            </p:extLst>
          </p:nvPr>
        </p:nvGraphicFramePr>
        <p:xfrm>
          <a:off x="1330255" y="1963272"/>
          <a:ext cx="9550848" cy="3484015"/>
        </p:xfrm>
        <a:graphic>
          <a:graphicData uri="http://schemas.openxmlformats.org/drawingml/2006/table">
            <a:tbl>
              <a:tblPr firstRow="1" bandRow="1">
                <a:tableStyleId>{5940675A-B579-460E-94D1-54222C63F5DA}</a:tableStyleId>
              </a:tblPr>
              <a:tblGrid>
                <a:gridCol w="3002002">
                  <a:extLst>
                    <a:ext uri="{9D8B030D-6E8A-4147-A177-3AD203B41FA5}">
                      <a16:colId xmlns:a16="http://schemas.microsoft.com/office/drawing/2014/main" val="1203687286"/>
                    </a:ext>
                  </a:extLst>
                </a:gridCol>
                <a:gridCol w="2995749">
                  <a:extLst>
                    <a:ext uri="{9D8B030D-6E8A-4147-A177-3AD203B41FA5}">
                      <a16:colId xmlns:a16="http://schemas.microsoft.com/office/drawing/2014/main" val="4159941508"/>
                    </a:ext>
                  </a:extLst>
                </a:gridCol>
                <a:gridCol w="3553097">
                  <a:extLst>
                    <a:ext uri="{9D8B030D-6E8A-4147-A177-3AD203B41FA5}">
                      <a16:colId xmlns:a16="http://schemas.microsoft.com/office/drawing/2014/main" val="2540463529"/>
                    </a:ext>
                  </a:extLst>
                </a:gridCol>
              </a:tblGrid>
              <a:tr h="636865">
                <a:tc>
                  <a:txBody>
                    <a:bodyPr/>
                    <a:lstStyle/>
                    <a:p>
                      <a:pPr marL="0" marR="0" indent="0" algn="ctr">
                        <a:lnSpc>
                          <a:spcPct val="115000"/>
                        </a:lnSpc>
                        <a:spcBef>
                          <a:spcPts val="0"/>
                        </a:spcBef>
                        <a:spcAft>
                          <a:spcPts val="1000"/>
                        </a:spcAft>
                        <a:buNone/>
                      </a:pPr>
                      <a:r>
                        <a:rPr lang="en-US" sz="1800" b="1" dirty="0">
                          <a:effectLst/>
                          <a:latin typeface="Calibri" panose="020F0502020204030204" pitchFamily="34" charset="0"/>
                          <a:cs typeface="Calibri" panose="020F0502020204030204" pitchFamily="34" charset="0"/>
                        </a:rPr>
                        <a:t>Benefit</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tc>
                  <a:txBody>
                    <a:bodyPr/>
                    <a:lstStyle/>
                    <a:p>
                      <a:pPr marL="0" marR="0" indent="0" algn="ctr">
                        <a:lnSpc>
                          <a:spcPct val="100000"/>
                        </a:lnSpc>
                        <a:spcBef>
                          <a:spcPts val="0"/>
                        </a:spcBef>
                        <a:spcAft>
                          <a:spcPts val="1000"/>
                        </a:spcAft>
                        <a:buNone/>
                      </a:pPr>
                      <a:r>
                        <a:rPr lang="en-US" sz="1800" b="1" dirty="0" smtClean="0">
                          <a:solidFill>
                            <a:schemeClr val="tx1"/>
                          </a:solidFill>
                          <a:effectLst/>
                          <a:latin typeface="Calibri" panose="020F0502020204030204" pitchFamily="34" charset="0"/>
                          <a:ea typeface="Calibri"/>
                          <a:cs typeface="Calibri" panose="020F0502020204030204" pitchFamily="34" charset="0"/>
                        </a:rPr>
                        <a:t>Golden Triangle</a:t>
                      </a:r>
                      <a:r>
                        <a:rPr lang="en-US" sz="1800" b="1" baseline="0" dirty="0" smtClean="0">
                          <a:solidFill>
                            <a:schemeClr val="tx1"/>
                          </a:solidFill>
                          <a:effectLst/>
                          <a:latin typeface="Calibri" panose="020F0502020204030204" pitchFamily="34" charset="0"/>
                          <a:ea typeface="Calibri"/>
                          <a:cs typeface="Calibri" panose="020F0502020204030204" pitchFamily="34" charset="0"/>
                        </a:rPr>
                        <a:t> </a:t>
                      </a:r>
                      <a:endParaRPr lang="en-US" sz="1800" b="1"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9BE1B2"/>
                    </a:solidFill>
                  </a:tcPr>
                </a:tc>
                <a:tc>
                  <a:txBody>
                    <a:bodyPr/>
                    <a:lstStyle/>
                    <a:p>
                      <a:pPr marL="0" marR="0" indent="0" algn="ctr">
                        <a:lnSpc>
                          <a:spcPct val="115000"/>
                        </a:lnSpc>
                        <a:spcBef>
                          <a:spcPts val="0"/>
                        </a:spcBef>
                        <a:spcAft>
                          <a:spcPts val="1000"/>
                        </a:spcAft>
                        <a:buNone/>
                      </a:pPr>
                      <a:r>
                        <a:rPr lang="en-US" sz="1800" b="1" dirty="0">
                          <a:effectLst/>
                          <a:latin typeface="Calibri" panose="020F0502020204030204" pitchFamily="34" charset="0"/>
                          <a:cs typeface="Calibri" panose="020F0502020204030204" pitchFamily="34" charset="0"/>
                        </a:rPr>
                        <a:t>What you should know</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extLst>
                  <a:ext uri="{0D108BD9-81ED-4DB2-BD59-A6C34878D82A}">
                    <a16:rowId xmlns:a16="http://schemas.microsoft.com/office/drawing/2014/main" val="1339267785"/>
                  </a:ext>
                </a:extLst>
              </a:tr>
              <a:tr h="1106641">
                <a:tc>
                  <a:txBody>
                    <a:bodyPr/>
                    <a:lstStyle/>
                    <a:p>
                      <a:pPr marL="0" marR="0" indent="0">
                        <a:lnSpc>
                          <a:spcPct val="100000"/>
                        </a:lnSpc>
                        <a:spcBef>
                          <a:spcPts val="0"/>
                        </a:spcBef>
                        <a:spcAft>
                          <a:spcPts val="0"/>
                        </a:spcAft>
                        <a:buNone/>
                      </a:pPr>
                      <a:r>
                        <a:rPr lang="en-US" sz="1500" b="1" dirty="0" smtClean="0">
                          <a:effectLst/>
                          <a:latin typeface="Calibri" panose="020F0502020204030204" pitchFamily="34" charset="0"/>
                          <a:cs typeface="Calibri" panose="020F0502020204030204" pitchFamily="34" charset="0"/>
                        </a:rPr>
                        <a:t>NEW 2024: Flex Card</a:t>
                      </a:r>
                      <a:endParaRPr lang="en-US" sz="1500" b="1" dirty="0">
                        <a:effectLst/>
                        <a:latin typeface="Calibri" panose="020F0502020204030204" pitchFamily="34" charset="0"/>
                        <a:cs typeface="Calibri" panose="020F0502020204030204" pitchFamily="34" charset="0"/>
                      </a:endParaRPr>
                    </a:p>
                  </a:txBody>
                  <a:tcPr marL="20803" marR="20803" marT="0" marB="0"/>
                </a:tc>
                <a:tc>
                  <a:txBody>
                    <a:bodyPr/>
                    <a:lstStyle/>
                    <a:p>
                      <a:pPr marL="0" indent="0">
                        <a:buNone/>
                      </a:pPr>
                      <a:r>
                        <a:rPr lang="en-US" sz="1300" kern="1200" dirty="0" smtClean="0">
                          <a:solidFill>
                            <a:schemeClr val="tx1"/>
                          </a:solidFill>
                          <a:latin typeface="Calibri" panose="020F0502020204030204" pitchFamily="34" charset="0"/>
                          <a:ea typeface="+mn-ea"/>
                          <a:cs typeface="Calibri" panose="020F0502020204030204" pitchFamily="34" charset="0"/>
                        </a:rPr>
                        <a:t>Vision and/or Hearing Allowance: $900</a:t>
                      </a:r>
                    </a:p>
                    <a:p>
                      <a:pPr marL="0" marR="0" lvl="0" indent="0" algn="l" defTabSz="711143" rtl="0" eaLnBrk="1" fontAlgn="auto" latinLnBrk="0" hangingPunct="1">
                        <a:lnSpc>
                          <a:spcPct val="100000"/>
                        </a:lnSpc>
                        <a:spcBef>
                          <a:spcPts val="1200"/>
                        </a:spcBef>
                        <a:spcAft>
                          <a:spcPts val="0"/>
                        </a:spcAft>
                        <a:buClrTx/>
                        <a:buSzTx/>
                        <a:buFontTx/>
                        <a:buNone/>
                        <a:tabLst/>
                        <a:defRPr/>
                      </a:pPr>
                      <a:r>
                        <a:rPr lang="en-US" sz="1300" kern="1200" dirty="0" smtClean="0">
                          <a:solidFill>
                            <a:schemeClr val="tx1"/>
                          </a:solidFill>
                          <a:latin typeface="+mn-lt"/>
                          <a:ea typeface="+mn-ea"/>
                          <a:cs typeface="+mn-cs"/>
                        </a:rPr>
                        <a:t>OTC: $140/quarter via catalog or     brick-and-mortar pharmacy locations.</a:t>
                      </a:r>
                      <a:endParaRPr lang="en-US" sz="1300" kern="1200" dirty="0" smtClean="0">
                        <a:solidFill>
                          <a:schemeClr val="tx1"/>
                        </a:solidFill>
                        <a:latin typeface="Calibri" panose="020F0502020204030204" pitchFamily="34" charset="0"/>
                        <a:ea typeface="+mn-ea"/>
                        <a:cs typeface="Calibri" panose="020F0502020204030204" pitchFamily="34" charset="0"/>
                      </a:endParaRPr>
                    </a:p>
                    <a:p>
                      <a:pPr marL="0" indent="0">
                        <a:buNone/>
                      </a:pPr>
                      <a:r>
                        <a:rPr lang="en-US" sz="1300" kern="1200" dirty="0" smtClean="0">
                          <a:solidFill>
                            <a:schemeClr val="tx1"/>
                          </a:solidFill>
                          <a:latin typeface="Calibri" panose="020F0502020204030204" pitchFamily="34" charset="0"/>
                          <a:ea typeface="+mn-ea"/>
                          <a:cs typeface="Calibri" panose="020F0502020204030204" pitchFamily="34" charset="0"/>
                        </a:rPr>
                        <a:t>Groceries: $500 - ONLY if enrolled in Case Management &amp; Approved by a Case Manager</a:t>
                      </a:r>
                    </a:p>
                    <a:p>
                      <a:pPr marL="0" marR="0" indent="0">
                        <a:lnSpc>
                          <a:spcPct val="115000"/>
                        </a:lnSpc>
                        <a:spcBef>
                          <a:spcPts val="0"/>
                        </a:spcBef>
                        <a:spcAft>
                          <a:spcPts val="0"/>
                        </a:spcAft>
                        <a:buNone/>
                      </a:pPr>
                      <a:endParaRPr lang="en-US" sz="1300" baseline="0" dirty="0" smtClean="0">
                        <a:solidFill>
                          <a:schemeClr val="tx1"/>
                        </a:solidFill>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tc>
                  <a:txBody>
                    <a:bodyPr/>
                    <a:lstStyle/>
                    <a:p>
                      <a:pPr marL="0" marR="0" indent="0">
                        <a:lnSpc>
                          <a:spcPct val="115000"/>
                        </a:lnSpc>
                        <a:spcBef>
                          <a:spcPts val="0"/>
                        </a:spcBef>
                        <a:spcAft>
                          <a:spcPts val="0"/>
                        </a:spcAft>
                        <a:buNone/>
                      </a:pPr>
                      <a:endParaRPr lang="en-US" sz="1300" dirty="0">
                        <a:solidFill>
                          <a:schemeClr val="tx1"/>
                        </a:solidFill>
                        <a:effectLst/>
                        <a:latin typeface="Calibri" panose="020F0502020204030204" pitchFamily="34" charset="0"/>
                        <a:cs typeface="Calibri" panose="020F0502020204030204" pitchFamily="34" charset="0"/>
                      </a:endParaRPr>
                    </a:p>
                  </a:txBody>
                  <a:tcPr marL="20803" marR="20803" marT="0" marB="0">
                    <a:solidFill>
                      <a:schemeClr val="bg1"/>
                    </a:solidFill>
                  </a:tcPr>
                </a:tc>
                <a:extLst>
                  <a:ext uri="{0D108BD9-81ED-4DB2-BD59-A6C34878D82A}">
                    <a16:rowId xmlns:a16="http://schemas.microsoft.com/office/drawing/2014/main" val="332395276"/>
                  </a:ext>
                </a:extLst>
              </a:tr>
              <a:tr h="1106641">
                <a:tc>
                  <a:txBody>
                    <a:bodyPr/>
                    <a:lstStyle/>
                    <a:p>
                      <a:pPr marL="0" marR="0" indent="0">
                        <a:lnSpc>
                          <a:spcPct val="115000"/>
                        </a:lnSpc>
                        <a:spcBef>
                          <a:spcPts val="0"/>
                        </a:spcBef>
                        <a:spcAft>
                          <a:spcPts val="0"/>
                        </a:spcAft>
                        <a:buNone/>
                      </a:pPr>
                      <a:r>
                        <a:rPr lang="en-US" sz="1500" b="1" dirty="0">
                          <a:effectLst/>
                          <a:latin typeface="Calibri" panose="020F0502020204030204" pitchFamily="34" charset="0"/>
                          <a:cs typeface="Calibri" panose="020F0502020204030204" pitchFamily="34" charset="0"/>
                        </a:rPr>
                        <a:t>Dental Services</a:t>
                      </a:r>
                    </a:p>
                  </a:txBody>
                  <a:tcPr marL="20803" marR="20803" marT="0" marB="0"/>
                </a:tc>
                <a:tc>
                  <a:txBody>
                    <a:bodyPr/>
                    <a:lstStyle/>
                    <a:p>
                      <a:pPr marL="0" marR="0" indent="0">
                        <a:lnSpc>
                          <a:spcPct val="115000"/>
                        </a:lnSpc>
                        <a:spcBef>
                          <a:spcPts val="0"/>
                        </a:spcBef>
                        <a:spcAft>
                          <a:spcPts val="0"/>
                        </a:spcAft>
                        <a:buNone/>
                      </a:pPr>
                      <a:r>
                        <a:rPr lang="en-US" sz="1300" dirty="0" smtClean="0">
                          <a:solidFill>
                            <a:schemeClr val="tx1"/>
                          </a:solidFill>
                          <a:effectLst/>
                          <a:latin typeface="Calibri" panose="020F0502020204030204" pitchFamily="34" charset="0"/>
                          <a:ea typeface="Calibri"/>
                          <a:cs typeface="Calibri" panose="020F0502020204030204" pitchFamily="34" charset="0"/>
                        </a:rPr>
                        <a:t>Preventive/Comprehensive</a:t>
                      </a:r>
                      <a:r>
                        <a:rPr lang="en-US" sz="1300" baseline="0" dirty="0" smtClean="0">
                          <a:solidFill>
                            <a:schemeClr val="tx1"/>
                          </a:solidFill>
                          <a:effectLst/>
                          <a:latin typeface="Calibri" panose="020F0502020204030204" pitchFamily="34" charset="0"/>
                          <a:ea typeface="Calibri"/>
                          <a:cs typeface="Calibri" panose="020F0502020204030204" pitchFamily="34" charset="0"/>
                        </a:rPr>
                        <a:t> </a:t>
                      </a:r>
                      <a:r>
                        <a:rPr lang="en-US" sz="1300" dirty="0" smtClean="0">
                          <a:solidFill>
                            <a:schemeClr val="tx1"/>
                          </a:solidFill>
                          <a:effectLst/>
                          <a:latin typeface="Calibri" panose="020F0502020204030204" pitchFamily="34" charset="0"/>
                          <a:ea typeface="Calibri"/>
                          <a:cs typeface="Calibri" panose="020F0502020204030204" pitchFamily="34" charset="0"/>
                        </a:rPr>
                        <a:t>Dental: Covered</a:t>
                      </a:r>
                      <a:r>
                        <a:rPr lang="en-US" sz="1300" baseline="0" dirty="0" smtClean="0">
                          <a:solidFill>
                            <a:schemeClr val="tx1"/>
                          </a:solidFill>
                          <a:effectLst/>
                          <a:latin typeface="Calibri" panose="020F0502020204030204" pitchFamily="34" charset="0"/>
                          <a:ea typeface="Calibri"/>
                          <a:cs typeface="Calibri" panose="020F0502020204030204" pitchFamily="34" charset="0"/>
                        </a:rPr>
                        <a:t> up to $2,500 annual max</a:t>
                      </a:r>
                    </a:p>
                    <a:p>
                      <a:pPr marL="0" marR="0" indent="0">
                        <a:lnSpc>
                          <a:spcPct val="115000"/>
                        </a:lnSpc>
                        <a:spcBef>
                          <a:spcPts val="0"/>
                        </a:spcBef>
                        <a:spcAft>
                          <a:spcPts val="0"/>
                        </a:spcAft>
                        <a:buNone/>
                      </a:pPr>
                      <a:endParaRPr lang="en-US" sz="1300" baseline="0" dirty="0" smtClean="0">
                        <a:solidFill>
                          <a:schemeClr val="tx1"/>
                        </a:solidFill>
                        <a:effectLst/>
                        <a:latin typeface="Calibri" panose="020F0502020204030204" pitchFamily="34" charset="0"/>
                        <a:cs typeface="Calibri" panose="020F0502020204030204" pitchFamily="34" charset="0"/>
                      </a:endParaRPr>
                    </a:p>
                    <a:p>
                      <a:pPr marL="0" marR="0" indent="0">
                        <a:lnSpc>
                          <a:spcPct val="115000"/>
                        </a:lnSpc>
                        <a:spcBef>
                          <a:spcPts val="0"/>
                        </a:spcBef>
                        <a:spcAft>
                          <a:spcPts val="0"/>
                        </a:spcAft>
                        <a:buNone/>
                      </a:pPr>
                      <a:endParaRPr lang="en-US" sz="1300" baseline="0" dirty="0" smtClean="0">
                        <a:solidFill>
                          <a:schemeClr val="tx1"/>
                        </a:solidFill>
                        <a:effectLst/>
                        <a:latin typeface="Calibri" panose="020F0502020204030204" pitchFamily="34" charset="0"/>
                        <a:cs typeface="Calibri" panose="020F0502020204030204" pitchFamily="34" charset="0"/>
                      </a:endParaRPr>
                    </a:p>
                    <a:p>
                      <a:pPr marL="0" marR="0" indent="0">
                        <a:lnSpc>
                          <a:spcPct val="115000"/>
                        </a:lnSpc>
                        <a:spcBef>
                          <a:spcPts val="0"/>
                        </a:spcBef>
                        <a:spcAft>
                          <a:spcPts val="0"/>
                        </a:spcAft>
                        <a:buNone/>
                      </a:pPr>
                      <a:r>
                        <a:rPr lang="en-US" sz="1300" dirty="0" smtClean="0">
                          <a:solidFill>
                            <a:schemeClr val="tx1"/>
                          </a:solidFill>
                          <a:effectLst/>
                          <a:latin typeface="Calibri" panose="020F0502020204030204" pitchFamily="34" charset="0"/>
                          <a:ea typeface="Calibri"/>
                          <a:cs typeface="Calibri" panose="020F0502020204030204" pitchFamily="34" charset="0"/>
                        </a:rPr>
                        <a:t>Medicare</a:t>
                      </a:r>
                      <a:r>
                        <a:rPr lang="en-US" sz="1300" baseline="0" dirty="0" smtClean="0">
                          <a:solidFill>
                            <a:schemeClr val="tx1"/>
                          </a:solidFill>
                          <a:effectLst/>
                          <a:latin typeface="Calibri" panose="020F0502020204030204" pitchFamily="34" charset="0"/>
                          <a:ea typeface="Calibri"/>
                          <a:cs typeface="Calibri" panose="020F0502020204030204" pitchFamily="34" charset="0"/>
                        </a:rPr>
                        <a:t> Covered </a:t>
                      </a:r>
                      <a:r>
                        <a:rPr lang="en-US" sz="1300" dirty="0" smtClean="0">
                          <a:solidFill>
                            <a:schemeClr val="tx1"/>
                          </a:solidFill>
                          <a:effectLst/>
                          <a:latin typeface="Calibri" panose="020F0502020204030204" pitchFamily="34" charset="0"/>
                          <a:ea typeface="Calibri"/>
                          <a:cs typeface="Calibri" panose="020F0502020204030204" pitchFamily="34" charset="0"/>
                        </a:rPr>
                        <a:t>Dental Services: $20</a:t>
                      </a:r>
                      <a:endParaRPr lang="en-US" sz="1300" dirty="0">
                        <a:latin typeface="Calibri" panose="020F0502020204030204" pitchFamily="34" charset="0"/>
                        <a:cs typeface="Calibri" panose="020F0502020204030204" pitchFamily="34" charset="0"/>
                      </a:endParaRPr>
                    </a:p>
                  </a:txBody>
                  <a:tcPr marL="68580" marR="68580" marT="0" marB="0">
                    <a:solidFill>
                      <a:schemeClr val="bg1"/>
                    </a:solidFill>
                  </a:tcPr>
                </a:tc>
                <a:tc>
                  <a:txBody>
                    <a:bodyPr/>
                    <a:lstStyle/>
                    <a:p>
                      <a:pPr marL="0" marR="0" lvl="0" indent="0" algn="l" defTabSz="914400" rtl="0" eaLnBrk="1" fontAlgn="auto" latinLnBrk="0" hangingPunct="1">
                        <a:lnSpc>
                          <a:spcPct val="115000"/>
                        </a:lnSpc>
                        <a:spcBef>
                          <a:spcPts val="0"/>
                        </a:spcBef>
                        <a:spcAft>
                          <a:spcPts val="0"/>
                        </a:spcAft>
                        <a:buClrTx/>
                        <a:buSzTx/>
                        <a:buNone/>
                        <a:tabLst/>
                        <a:defRPr/>
                      </a:pPr>
                      <a:r>
                        <a:rPr lang="en-US" sz="1300" baseline="0" dirty="0">
                          <a:solidFill>
                            <a:schemeClr val="tx1"/>
                          </a:solidFill>
                          <a:effectLst/>
                          <a:latin typeface="Calibri" panose="020F0502020204030204" pitchFamily="34" charset="0"/>
                          <a:ea typeface="Calibri"/>
                          <a:cs typeface="Calibri" panose="020F0502020204030204" pitchFamily="34" charset="0"/>
                        </a:rPr>
                        <a:t>F</a:t>
                      </a:r>
                      <a:r>
                        <a:rPr lang="en-US" sz="1300" baseline="0" dirty="0" smtClean="0">
                          <a:solidFill>
                            <a:schemeClr val="tx1"/>
                          </a:solidFill>
                          <a:effectLst/>
                          <a:latin typeface="Calibri" panose="020F0502020204030204" pitchFamily="34" charset="0"/>
                          <a:ea typeface="Calibri"/>
                          <a:cs typeface="Calibri" panose="020F0502020204030204" pitchFamily="34" charset="0"/>
                        </a:rPr>
                        <a:t>or </a:t>
                      </a:r>
                      <a:r>
                        <a:rPr lang="en-US" sz="1300" baseline="0" dirty="0">
                          <a:solidFill>
                            <a:schemeClr val="tx1"/>
                          </a:solidFill>
                          <a:effectLst/>
                          <a:latin typeface="Calibri" panose="020F0502020204030204" pitchFamily="34" charset="0"/>
                          <a:ea typeface="Calibri"/>
                          <a:cs typeface="Calibri" panose="020F0502020204030204" pitchFamily="34" charset="0"/>
                        </a:rPr>
                        <a:t>a complete description of this benefit, including any additional limitations and exclusions</a:t>
                      </a:r>
                      <a:r>
                        <a:rPr lang="en-US" sz="1300" baseline="0" dirty="0" smtClean="0">
                          <a:solidFill>
                            <a:schemeClr val="tx1"/>
                          </a:solidFill>
                          <a:effectLst/>
                          <a:latin typeface="Calibri" panose="020F0502020204030204" pitchFamily="34" charset="0"/>
                          <a:ea typeface="Calibri"/>
                          <a:cs typeface="Calibri" panose="020F0502020204030204" pitchFamily="34" charset="0"/>
                        </a:rPr>
                        <a:t>, please refer to the Liberty Dental outline.</a:t>
                      </a:r>
                      <a:endParaRPr lang="en-US" sz="1300" baseline="0" dirty="0">
                        <a:solidFill>
                          <a:schemeClr val="tx1"/>
                        </a:solidFill>
                        <a:effectLst/>
                        <a:latin typeface="Calibri" panose="020F0502020204030204" pitchFamily="34" charset="0"/>
                        <a:ea typeface="Calibri"/>
                        <a:cs typeface="Calibri" panose="020F0502020204030204" pitchFamily="34" charset="0"/>
                      </a:endParaRPr>
                    </a:p>
                  </a:txBody>
                  <a:tcPr marL="20803" marR="20803" marT="0" marB="0">
                    <a:solidFill>
                      <a:schemeClr val="bg1"/>
                    </a:solidFill>
                  </a:tcPr>
                </a:tc>
                <a:extLst>
                  <a:ext uri="{0D108BD9-81ED-4DB2-BD59-A6C34878D82A}">
                    <a16:rowId xmlns:a16="http://schemas.microsoft.com/office/drawing/2014/main" val="3591364460"/>
                  </a:ext>
                </a:extLst>
              </a:tr>
            </a:tbl>
          </a:graphicData>
        </a:graphic>
      </p:graphicFrame>
      <p:sp>
        <p:nvSpPr>
          <p:cNvPr id="5" name="Title 1"/>
          <p:cNvSpPr txBox="1">
            <a:spLocks/>
          </p:cNvSpPr>
          <p:nvPr/>
        </p:nvSpPr>
        <p:spPr>
          <a:xfrm>
            <a:off x="-2575561" y="89695"/>
            <a:ext cx="9875520" cy="1356360"/>
          </a:xfrm>
          <a:prstGeom prst="rect">
            <a:avLst/>
          </a:prstGeom>
        </p:spPr>
        <p:txBody>
          <a:bodyPr vert="horz" lIns="91440" tIns="45720" rIns="91440" bIns="45720" rtlCol="0" anchor="ctr" anchorCtr="0">
            <a:normAutofit/>
          </a:bodyPr>
          <a:lstStyle>
            <a:lvl1pPr algn="l" defTabSz="711143" rtl="0" eaLnBrk="1" latinLnBrk="0" hangingPunct="1">
              <a:lnSpc>
                <a:spcPct val="100000"/>
              </a:lnSpc>
              <a:spcBef>
                <a:spcPct val="0"/>
              </a:spcBef>
              <a:buNone/>
              <a:defRPr sz="2800" b="0" i="0" kern="1200">
                <a:solidFill>
                  <a:srgbClr val="FFC000"/>
                </a:solidFill>
                <a:latin typeface="Calibri" panose="020F0502020204030204" pitchFamily="34" charset="0"/>
                <a:ea typeface="+mj-ea"/>
                <a:cs typeface="Calibri" panose="020F0502020204030204" pitchFamily="34" charset="0"/>
              </a:defRPr>
            </a:lvl1pPr>
          </a:lstStyle>
          <a:p>
            <a:pPr algn="ctr"/>
            <a:r>
              <a:rPr lang="en-US" dirty="0" smtClean="0"/>
              <a:t>Plan Information</a:t>
            </a:r>
            <a:endParaRPr lang="en-US" dirty="0"/>
          </a:p>
        </p:txBody>
      </p:sp>
    </p:spTree>
    <p:extLst>
      <p:ext uri="{BB962C8B-B14F-4D97-AF65-F5344CB8AC3E}">
        <p14:creationId xmlns:p14="http://schemas.microsoft.com/office/powerpoint/2010/main" val="22642509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7"/>
          <p:cNvGraphicFramePr>
            <a:graphicFrameLocks noGrp="1"/>
          </p:cNvGraphicFramePr>
          <p:nvPr>
            <p:ph idx="1"/>
            <p:extLst>
              <p:ext uri="{D42A27DB-BD31-4B8C-83A1-F6EECF244321}">
                <p14:modId xmlns:p14="http://schemas.microsoft.com/office/powerpoint/2010/main" val="2176718444"/>
              </p:ext>
            </p:extLst>
          </p:nvPr>
        </p:nvGraphicFramePr>
        <p:xfrm>
          <a:off x="1130411" y="1540287"/>
          <a:ext cx="9331401" cy="4498575"/>
        </p:xfrm>
        <a:graphic>
          <a:graphicData uri="http://schemas.openxmlformats.org/drawingml/2006/table">
            <a:tbl>
              <a:tblPr firstRow="1" bandRow="1">
                <a:tableStyleId>{5940675A-B579-460E-94D1-54222C63F5DA}</a:tableStyleId>
              </a:tblPr>
              <a:tblGrid>
                <a:gridCol w="2937517">
                  <a:extLst>
                    <a:ext uri="{9D8B030D-6E8A-4147-A177-3AD203B41FA5}">
                      <a16:colId xmlns:a16="http://schemas.microsoft.com/office/drawing/2014/main" val="1203687286"/>
                    </a:ext>
                  </a:extLst>
                </a:gridCol>
                <a:gridCol w="3265714">
                  <a:extLst>
                    <a:ext uri="{9D8B030D-6E8A-4147-A177-3AD203B41FA5}">
                      <a16:colId xmlns:a16="http://schemas.microsoft.com/office/drawing/2014/main" val="915407934"/>
                    </a:ext>
                  </a:extLst>
                </a:gridCol>
                <a:gridCol w="3128170">
                  <a:extLst>
                    <a:ext uri="{9D8B030D-6E8A-4147-A177-3AD203B41FA5}">
                      <a16:colId xmlns:a16="http://schemas.microsoft.com/office/drawing/2014/main" val="2540463529"/>
                    </a:ext>
                  </a:extLst>
                </a:gridCol>
              </a:tblGrid>
              <a:tr h="735814">
                <a:tc>
                  <a:txBody>
                    <a:bodyPr/>
                    <a:lstStyle/>
                    <a:p>
                      <a:pPr marL="0" marR="0" indent="0" algn="ctr">
                        <a:lnSpc>
                          <a:spcPct val="115000"/>
                        </a:lnSpc>
                        <a:spcBef>
                          <a:spcPts val="0"/>
                        </a:spcBef>
                        <a:spcAft>
                          <a:spcPts val="1000"/>
                        </a:spcAft>
                        <a:buNone/>
                      </a:pPr>
                      <a:r>
                        <a:rPr lang="en-US" sz="1800" b="1" dirty="0">
                          <a:effectLst/>
                          <a:latin typeface="Calibri" panose="020F0502020204030204" pitchFamily="34" charset="0"/>
                          <a:cs typeface="Calibri" panose="020F0502020204030204" pitchFamily="34" charset="0"/>
                        </a:rPr>
                        <a:t>Benefit</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None/>
                        <a:tabLst/>
                        <a:defRPr/>
                      </a:pPr>
                      <a:r>
                        <a:rPr lang="en-US" sz="1800" b="1" dirty="0" smtClean="0">
                          <a:solidFill>
                            <a:schemeClr val="tx1"/>
                          </a:solidFill>
                          <a:effectLst/>
                          <a:latin typeface="Calibri" panose="020F0502020204030204" pitchFamily="34" charset="0"/>
                          <a:ea typeface="+mn-ea"/>
                          <a:cs typeface="Calibri" panose="020F0502020204030204" pitchFamily="34" charset="0"/>
                        </a:rPr>
                        <a:t>Golden</a:t>
                      </a:r>
                      <a:r>
                        <a:rPr lang="en-US" sz="1800" b="1" baseline="0" dirty="0" smtClean="0">
                          <a:solidFill>
                            <a:schemeClr val="tx1"/>
                          </a:solidFill>
                          <a:effectLst/>
                          <a:latin typeface="Calibri" panose="020F0502020204030204" pitchFamily="34" charset="0"/>
                          <a:ea typeface="+mn-ea"/>
                          <a:cs typeface="Calibri" panose="020F0502020204030204" pitchFamily="34" charset="0"/>
                        </a:rPr>
                        <a:t> Triangle</a:t>
                      </a:r>
                      <a:endParaRPr lang="en-US" sz="1800" b="1" dirty="0" smtClean="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9BE1B2"/>
                    </a:solidFill>
                  </a:tcPr>
                </a:tc>
                <a:tc>
                  <a:txBody>
                    <a:bodyPr/>
                    <a:lstStyle/>
                    <a:p>
                      <a:pPr marL="0" marR="0" indent="0" algn="ctr">
                        <a:lnSpc>
                          <a:spcPct val="115000"/>
                        </a:lnSpc>
                        <a:spcBef>
                          <a:spcPts val="0"/>
                        </a:spcBef>
                        <a:spcAft>
                          <a:spcPts val="1000"/>
                        </a:spcAft>
                        <a:buNone/>
                      </a:pPr>
                      <a:r>
                        <a:rPr lang="en-US" sz="1800" b="1" dirty="0">
                          <a:effectLst/>
                          <a:latin typeface="Calibri" panose="020F0502020204030204" pitchFamily="34" charset="0"/>
                          <a:cs typeface="Calibri" panose="020F0502020204030204" pitchFamily="34" charset="0"/>
                        </a:rPr>
                        <a:t>What you should know</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extLst>
                  <a:ext uri="{0D108BD9-81ED-4DB2-BD59-A6C34878D82A}">
                    <a16:rowId xmlns:a16="http://schemas.microsoft.com/office/drawing/2014/main" val="1339267785"/>
                  </a:ext>
                </a:extLst>
              </a:tr>
              <a:tr h="917326">
                <a:tc>
                  <a:txBody>
                    <a:bodyPr/>
                    <a:lstStyle/>
                    <a:p>
                      <a:pPr marL="0" marR="0" indent="0" algn="l">
                        <a:lnSpc>
                          <a:spcPct val="100000"/>
                        </a:lnSpc>
                        <a:spcBef>
                          <a:spcPts val="0"/>
                        </a:spcBef>
                        <a:spcAft>
                          <a:spcPts val="0"/>
                        </a:spcAft>
                        <a:buNone/>
                      </a:pPr>
                      <a:r>
                        <a:rPr lang="en-US" sz="1500" b="1" dirty="0">
                          <a:effectLst/>
                          <a:latin typeface="Calibri" panose="020F0502020204030204" pitchFamily="34" charset="0"/>
                          <a:cs typeface="Calibri" panose="020F0502020204030204" pitchFamily="34" charset="0"/>
                        </a:rPr>
                        <a:t>Wellness Programs</a:t>
                      </a:r>
                    </a:p>
                    <a:p>
                      <a:pPr marL="0" marR="0" indent="0" algn="l">
                        <a:lnSpc>
                          <a:spcPct val="100000"/>
                        </a:lnSpc>
                        <a:spcBef>
                          <a:spcPts val="0"/>
                        </a:spcBef>
                        <a:spcAft>
                          <a:spcPts val="1000"/>
                        </a:spcAft>
                        <a:buNone/>
                      </a:pPr>
                      <a:r>
                        <a:rPr lang="en-US" sz="1500" b="1" dirty="0">
                          <a:effectLst/>
                          <a:latin typeface="Calibri" panose="020F0502020204030204" pitchFamily="34" charset="0"/>
                          <a:cs typeface="Calibri" panose="020F0502020204030204" pitchFamily="34" charset="0"/>
                        </a:rPr>
                        <a:t> </a:t>
                      </a:r>
                      <a:endParaRPr lang="en-US" sz="1500" b="1" dirty="0">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indent="0" algn="l">
                        <a:lnSpc>
                          <a:spcPct val="115000"/>
                        </a:lnSpc>
                        <a:spcBef>
                          <a:spcPts val="0"/>
                        </a:spcBef>
                        <a:spcAft>
                          <a:spcPts val="0"/>
                        </a:spcAft>
                        <a:buNone/>
                      </a:pPr>
                      <a:r>
                        <a:rPr lang="en-US" sz="1300" dirty="0" err="1">
                          <a:effectLst/>
                          <a:latin typeface="Calibri" panose="020F0502020204030204" pitchFamily="34" charset="0"/>
                          <a:cs typeface="Calibri" panose="020F0502020204030204" pitchFamily="34" charset="0"/>
                        </a:rPr>
                        <a:t>Silver</a:t>
                      </a:r>
                      <a:r>
                        <a:rPr lang="en-US" sz="1300" baseline="0" dirty="0" err="1">
                          <a:effectLst/>
                          <a:latin typeface="Calibri" panose="020F0502020204030204" pitchFamily="34" charset="0"/>
                          <a:cs typeface="Calibri" panose="020F0502020204030204" pitchFamily="34" charset="0"/>
                        </a:rPr>
                        <a:t>&amp;Fit</a:t>
                      </a:r>
                      <a:r>
                        <a:rPr lang="en-US" sz="1300" baseline="0" dirty="0">
                          <a:effectLst/>
                          <a:latin typeface="Calibri" panose="020F0502020204030204" pitchFamily="34" charset="0"/>
                          <a:cs typeface="Calibri" panose="020F0502020204030204" pitchFamily="34" charset="0"/>
                        </a:rPr>
                        <a:t>® Program:</a:t>
                      </a:r>
                      <a:endParaRPr lang="en-US" sz="1300" dirty="0">
                        <a:effectLst/>
                        <a:latin typeface="Calibri" panose="020F0502020204030204" pitchFamily="34" charset="0"/>
                        <a:cs typeface="Calibri" panose="020F0502020204030204" pitchFamily="34" charset="0"/>
                      </a:endParaRPr>
                    </a:p>
                    <a:p>
                      <a:pPr marL="0" marR="0" indent="0" algn="l">
                        <a:lnSpc>
                          <a:spcPct val="115000"/>
                        </a:lnSpc>
                        <a:spcBef>
                          <a:spcPts val="0"/>
                        </a:spcBef>
                        <a:spcAft>
                          <a:spcPts val="0"/>
                        </a:spcAft>
                        <a:buNone/>
                      </a:pPr>
                      <a:r>
                        <a:rPr lang="en-US" sz="1300" dirty="0">
                          <a:effectLst/>
                          <a:latin typeface="Calibri" panose="020F0502020204030204" pitchFamily="34" charset="0"/>
                          <a:cs typeface="Calibri" panose="020F0502020204030204" pitchFamily="34" charset="0"/>
                        </a:rPr>
                        <a:t>You pay nothing</a:t>
                      </a:r>
                    </a:p>
                  </a:txBody>
                  <a:tcPr marL="68580" marR="68580" marT="0" marB="0">
                    <a:solidFill>
                      <a:schemeClr val="bg1"/>
                    </a:solidFill>
                  </a:tcPr>
                </a:tc>
                <a:tc>
                  <a:txBody>
                    <a:bodyPr/>
                    <a:lstStyle/>
                    <a:p>
                      <a:pPr marL="0" marR="0" indent="0" algn="l">
                        <a:lnSpc>
                          <a:spcPct val="100000"/>
                        </a:lnSpc>
                        <a:spcBef>
                          <a:spcPts val="0"/>
                        </a:spcBef>
                        <a:spcAft>
                          <a:spcPts val="1000"/>
                        </a:spcAft>
                        <a:buNone/>
                      </a:pPr>
                      <a:r>
                        <a:rPr lang="en-US" sz="1300" dirty="0">
                          <a:effectLst/>
                          <a:latin typeface="Calibri" panose="020F0502020204030204" pitchFamily="34" charset="0"/>
                          <a:cs typeface="Calibri" panose="020F0502020204030204" pitchFamily="34" charset="0"/>
                        </a:rPr>
                        <a:t>Memorial</a:t>
                      </a:r>
                      <a:r>
                        <a:rPr lang="en-US" sz="1300" baseline="0" dirty="0">
                          <a:effectLst/>
                          <a:latin typeface="Calibri" panose="020F0502020204030204" pitchFamily="34" charset="0"/>
                          <a:cs typeface="Calibri" panose="020F0502020204030204" pitchFamily="34" charset="0"/>
                        </a:rPr>
                        <a:t> </a:t>
                      </a:r>
                      <a:r>
                        <a:rPr lang="en-US" sz="1300" dirty="0">
                          <a:effectLst/>
                          <a:latin typeface="Calibri" panose="020F0502020204030204" pitchFamily="34" charset="0"/>
                          <a:cs typeface="Calibri" panose="020F0502020204030204" pitchFamily="34" charset="0"/>
                        </a:rPr>
                        <a:t>Hermann </a:t>
                      </a:r>
                      <a:r>
                        <a:rPr lang="en-US" sz="1300" i="1" dirty="0">
                          <a:effectLst/>
                          <a:latin typeface="Calibri" panose="020F0502020204030204" pitchFamily="34" charset="0"/>
                          <a:cs typeface="Calibri" panose="020F0502020204030204" pitchFamily="34" charset="0"/>
                        </a:rPr>
                        <a:t>Advantage</a:t>
                      </a:r>
                      <a:r>
                        <a:rPr lang="en-US" sz="1300" dirty="0">
                          <a:effectLst/>
                          <a:latin typeface="Calibri" panose="020F0502020204030204" pitchFamily="34" charset="0"/>
                          <a:cs typeface="Calibri" panose="020F0502020204030204" pitchFamily="34" charset="0"/>
                        </a:rPr>
                        <a:t> offers </a:t>
                      </a:r>
                      <a:r>
                        <a:rPr lang="en-US" sz="1300" dirty="0" err="1">
                          <a:effectLst/>
                          <a:latin typeface="Calibri" panose="020F0502020204030204" pitchFamily="34" charset="0"/>
                          <a:cs typeface="Calibri" panose="020F0502020204030204" pitchFamily="34" charset="0"/>
                        </a:rPr>
                        <a:t>Silver&amp;Fit</a:t>
                      </a:r>
                      <a:r>
                        <a:rPr lang="en-US" sz="1300" dirty="0">
                          <a:effectLst/>
                          <a:latin typeface="Calibri" panose="020F0502020204030204" pitchFamily="34" charset="0"/>
                          <a:cs typeface="Calibri" panose="020F0502020204030204" pitchFamily="34" charset="0"/>
                        </a:rPr>
                        <a:t>® club membership, Home Fitness Program, fitness challenges and more.  </a:t>
                      </a:r>
                    </a:p>
                  </a:txBody>
                  <a:tcPr marL="68580" marR="68580" marT="0" marB="0">
                    <a:solidFill>
                      <a:schemeClr val="bg1"/>
                    </a:solidFill>
                  </a:tcPr>
                </a:tc>
                <a:extLst>
                  <a:ext uri="{0D108BD9-81ED-4DB2-BD59-A6C34878D82A}">
                    <a16:rowId xmlns:a16="http://schemas.microsoft.com/office/drawing/2014/main" val="332395276"/>
                  </a:ext>
                </a:extLst>
              </a:tr>
              <a:tr h="1749017">
                <a:tc>
                  <a:txBody>
                    <a:bodyPr/>
                    <a:lstStyle/>
                    <a:p>
                      <a:pPr marL="0" marR="0" indent="0" algn="l">
                        <a:lnSpc>
                          <a:spcPct val="100000"/>
                        </a:lnSpc>
                        <a:spcBef>
                          <a:spcPts val="0"/>
                        </a:spcBef>
                        <a:spcAft>
                          <a:spcPts val="0"/>
                        </a:spcAft>
                        <a:buNone/>
                      </a:pPr>
                      <a:r>
                        <a:rPr lang="en-US" sz="1500" b="1" dirty="0" smtClean="0">
                          <a:effectLst/>
                          <a:latin typeface="Calibri" panose="020F0502020204030204" pitchFamily="34" charset="0"/>
                          <a:cs typeface="Calibri" panose="020F0502020204030204" pitchFamily="34" charset="0"/>
                        </a:rPr>
                        <a:t>Telehealth/ </a:t>
                      </a:r>
                      <a:r>
                        <a:rPr lang="en-US" sz="1500" b="1" dirty="0">
                          <a:effectLst/>
                          <a:latin typeface="Calibri" panose="020F0502020204030204" pitchFamily="34" charset="0"/>
                          <a:cs typeface="Calibri" panose="020F0502020204030204" pitchFamily="34" charset="0"/>
                        </a:rPr>
                        <a:t>Virtual</a:t>
                      </a:r>
                      <a:r>
                        <a:rPr lang="en-US" sz="1500" b="1" baseline="0" dirty="0">
                          <a:effectLst/>
                          <a:latin typeface="Calibri" panose="020F0502020204030204" pitchFamily="34" charset="0"/>
                          <a:cs typeface="Calibri" panose="020F0502020204030204" pitchFamily="34" charset="0"/>
                        </a:rPr>
                        <a:t> </a:t>
                      </a:r>
                      <a:r>
                        <a:rPr lang="en-US" sz="1500" b="1" baseline="0" dirty="0" smtClean="0">
                          <a:effectLst/>
                          <a:latin typeface="Calibri" panose="020F0502020204030204" pitchFamily="34" charset="0"/>
                          <a:cs typeface="Calibri" panose="020F0502020204030204" pitchFamily="34" charset="0"/>
                        </a:rPr>
                        <a:t>Care Services *</a:t>
                      </a:r>
                      <a:endParaRPr lang="en-US" sz="1500" b="1" dirty="0">
                        <a:effectLst/>
                        <a:latin typeface="Calibri" panose="020F0502020204030204" pitchFamily="34" charset="0"/>
                        <a:cs typeface="Calibri" panose="020F0502020204030204" pitchFamily="34" charset="0"/>
                      </a:endParaRPr>
                    </a:p>
                  </a:txBody>
                  <a:tcPr marL="68580" marR="68580" marT="0" marB="0"/>
                </a:tc>
                <a:tc>
                  <a:txBody>
                    <a:bodyPr/>
                    <a:lstStyle/>
                    <a:p>
                      <a:pPr marL="0" marR="0" indent="0" algn="l">
                        <a:lnSpc>
                          <a:spcPct val="115000"/>
                        </a:lnSpc>
                        <a:spcBef>
                          <a:spcPts val="0"/>
                        </a:spcBef>
                        <a:spcAft>
                          <a:spcPts val="1000"/>
                        </a:spcAft>
                        <a:buNone/>
                      </a:pPr>
                      <a:r>
                        <a:rPr lang="en-US" sz="1300" dirty="0">
                          <a:solidFill>
                            <a:schemeClr val="tx1"/>
                          </a:solidFill>
                          <a:effectLst/>
                          <a:latin typeface="Calibri" panose="020F0502020204030204" pitchFamily="34" charset="0"/>
                          <a:ea typeface="Calibri"/>
                          <a:cs typeface="Calibri" panose="020F0502020204030204" pitchFamily="34" charset="0"/>
                        </a:rPr>
                        <a:t>$0.00 copay for Nurse line.</a:t>
                      </a:r>
                      <a:r>
                        <a:rPr lang="en-US" sz="1300" baseline="0" dirty="0">
                          <a:solidFill>
                            <a:schemeClr val="tx1"/>
                          </a:solidFill>
                          <a:effectLst/>
                          <a:latin typeface="Calibri" panose="020F0502020204030204" pitchFamily="34" charset="0"/>
                          <a:ea typeface="Calibri"/>
                          <a:cs typeface="Calibri" panose="020F0502020204030204" pitchFamily="34" charset="0"/>
                        </a:rPr>
                        <a:t> </a:t>
                      </a:r>
                      <a:r>
                        <a:rPr lang="en-US" sz="1300" dirty="0">
                          <a:solidFill>
                            <a:schemeClr val="tx1"/>
                          </a:solidFill>
                          <a:effectLst/>
                          <a:latin typeface="Calibri" panose="020F0502020204030204" pitchFamily="34" charset="0"/>
                          <a:ea typeface="Calibri"/>
                          <a:cs typeface="Calibri" panose="020F0502020204030204" pitchFamily="34" charset="0"/>
                        </a:rPr>
                        <a:t>$0.00 copay for Telephonic Physician visits</a:t>
                      </a:r>
                      <a:r>
                        <a:rPr lang="en-US" sz="1300" baseline="0" dirty="0">
                          <a:solidFill>
                            <a:schemeClr val="tx1"/>
                          </a:solidFill>
                          <a:effectLst/>
                          <a:latin typeface="Calibri" panose="020F0502020204030204" pitchFamily="34" charset="0"/>
                          <a:ea typeface="Calibri"/>
                          <a:cs typeface="Calibri" panose="020F0502020204030204" pitchFamily="34" charset="0"/>
                        </a:rPr>
                        <a:t>. </a:t>
                      </a:r>
                      <a:r>
                        <a:rPr lang="en-US" sz="1300" dirty="0">
                          <a:solidFill>
                            <a:schemeClr val="tx1"/>
                          </a:solidFill>
                          <a:effectLst/>
                          <a:latin typeface="Calibri" panose="020F0502020204030204" pitchFamily="34" charset="0"/>
                          <a:ea typeface="Calibri"/>
                          <a:cs typeface="Calibri" panose="020F0502020204030204" pitchFamily="34" charset="0"/>
                        </a:rPr>
                        <a:t>$0.00 copay for virtual visit (</a:t>
                      </a:r>
                      <a:r>
                        <a:rPr lang="en-US" sz="1300" dirty="0" err="1">
                          <a:solidFill>
                            <a:schemeClr val="tx1"/>
                          </a:solidFill>
                          <a:effectLst/>
                          <a:latin typeface="Calibri" panose="020F0502020204030204" pitchFamily="34" charset="0"/>
                          <a:ea typeface="Calibri"/>
                          <a:cs typeface="Calibri" panose="020F0502020204030204" pitchFamily="34" charset="0"/>
                        </a:rPr>
                        <a:t>Evisits</a:t>
                      </a:r>
                      <a:r>
                        <a:rPr lang="en-US" sz="1300" dirty="0">
                          <a:solidFill>
                            <a:schemeClr val="tx1"/>
                          </a:solidFill>
                          <a:effectLst/>
                          <a:latin typeface="Calibri" panose="020F0502020204030204" pitchFamily="34" charset="0"/>
                          <a:ea typeface="Calibri"/>
                          <a:cs typeface="Calibri" panose="020F0502020204030204" pitchFamily="34" charset="0"/>
                        </a:rPr>
                        <a:t>) through Memorial Hermann </a:t>
                      </a:r>
                      <a:endParaRPr lang="en-US" sz="1300" baseline="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indent="0" algn="l">
                        <a:lnSpc>
                          <a:spcPct val="100000"/>
                        </a:lnSpc>
                        <a:spcBef>
                          <a:spcPts val="0"/>
                        </a:spcBef>
                        <a:spcAft>
                          <a:spcPts val="1000"/>
                        </a:spcAft>
                        <a:buNone/>
                      </a:pPr>
                      <a:r>
                        <a:rPr lang="en-US" sz="1300" dirty="0">
                          <a:solidFill>
                            <a:schemeClr val="tx1"/>
                          </a:solidFill>
                          <a:effectLst/>
                          <a:latin typeface="Calibri" panose="020F0502020204030204" pitchFamily="34" charset="0"/>
                          <a:ea typeface="Calibri"/>
                          <a:cs typeface="Calibri" panose="020F0502020204030204" pitchFamily="34" charset="0"/>
                        </a:rPr>
                        <a:t>24/7 Nurse line services through</a:t>
                      </a:r>
                      <a:r>
                        <a:rPr lang="en-US" sz="1300" baseline="0" dirty="0">
                          <a:solidFill>
                            <a:schemeClr val="tx1"/>
                          </a:solidFill>
                          <a:effectLst/>
                          <a:latin typeface="Calibri" panose="020F0502020204030204" pitchFamily="34" charset="0"/>
                          <a:ea typeface="Calibri"/>
                          <a:cs typeface="Calibri" panose="020F0502020204030204" pitchFamily="34" charset="0"/>
                        </a:rPr>
                        <a:t> </a:t>
                      </a:r>
                      <a:r>
                        <a:rPr lang="en-US" sz="1300" dirty="0">
                          <a:solidFill>
                            <a:schemeClr val="tx1"/>
                          </a:solidFill>
                          <a:effectLst/>
                          <a:latin typeface="Calibri" panose="020F0502020204030204" pitchFamily="34" charset="0"/>
                          <a:ea typeface="Calibri"/>
                          <a:cs typeface="Calibri" panose="020F0502020204030204" pitchFamily="34" charset="0"/>
                        </a:rPr>
                        <a:t>toll free telephone</a:t>
                      </a:r>
                      <a:r>
                        <a:rPr lang="en-US" sz="1300" baseline="0" dirty="0">
                          <a:solidFill>
                            <a:schemeClr val="tx1"/>
                          </a:solidFill>
                          <a:effectLst/>
                          <a:latin typeface="Calibri" panose="020F0502020204030204" pitchFamily="34" charset="0"/>
                          <a:ea typeface="Calibri"/>
                          <a:cs typeface="Calibri" panose="020F0502020204030204" pitchFamily="34" charset="0"/>
                        </a:rPr>
                        <a:t> </a:t>
                      </a:r>
                      <a:r>
                        <a:rPr lang="en-US" sz="1300" dirty="0">
                          <a:solidFill>
                            <a:schemeClr val="tx1"/>
                          </a:solidFill>
                          <a:effectLst/>
                          <a:latin typeface="Calibri" panose="020F0502020204030204" pitchFamily="34" charset="0"/>
                          <a:ea typeface="Calibri"/>
                          <a:cs typeface="Calibri" panose="020F0502020204030204" pitchFamily="34" charset="0"/>
                        </a:rPr>
                        <a:t>number.</a:t>
                      </a:r>
                      <a:r>
                        <a:rPr lang="en-US" sz="1300" baseline="0" dirty="0">
                          <a:solidFill>
                            <a:schemeClr val="tx1"/>
                          </a:solidFill>
                          <a:effectLst/>
                          <a:latin typeface="Calibri" panose="020F0502020204030204" pitchFamily="34" charset="0"/>
                          <a:ea typeface="Calibri"/>
                          <a:cs typeface="Calibri" panose="020F0502020204030204" pitchFamily="34" charset="0"/>
                        </a:rPr>
                        <a:t> </a:t>
                      </a:r>
                      <a:r>
                        <a:rPr lang="en-US" sz="1300" dirty="0">
                          <a:solidFill>
                            <a:schemeClr val="tx1"/>
                          </a:solidFill>
                          <a:effectLst/>
                          <a:latin typeface="Calibri" panose="020F0502020204030204" pitchFamily="34" charset="0"/>
                          <a:ea typeface="Calibri"/>
                          <a:cs typeface="Calibri" panose="020F0502020204030204" pitchFamily="34" charset="0"/>
                        </a:rPr>
                        <a:t>24/7 Telephonic Physician visits</a:t>
                      </a:r>
                      <a:r>
                        <a:rPr lang="en-US" sz="1300" baseline="0" dirty="0">
                          <a:solidFill>
                            <a:schemeClr val="tx1"/>
                          </a:solidFill>
                          <a:effectLst/>
                          <a:latin typeface="Calibri" panose="020F0502020204030204" pitchFamily="34" charset="0"/>
                          <a:ea typeface="Calibri"/>
                          <a:cs typeface="Calibri" panose="020F0502020204030204" pitchFamily="34" charset="0"/>
                        </a:rPr>
                        <a:t> </a:t>
                      </a:r>
                      <a:r>
                        <a:rPr lang="en-US" sz="1300" dirty="0">
                          <a:solidFill>
                            <a:schemeClr val="tx1"/>
                          </a:solidFill>
                          <a:effectLst/>
                          <a:latin typeface="Calibri" panose="020F0502020204030204" pitchFamily="34" charset="0"/>
                          <a:ea typeface="Calibri"/>
                          <a:cs typeface="Calibri" panose="020F0502020204030204" pitchFamily="34" charset="0"/>
                        </a:rPr>
                        <a:t>available nationwide through Teladoc.</a:t>
                      </a:r>
                      <a:r>
                        <a:rPr lang="en-US" sz="1300" baseline="0" dirty="0">
                          <a:solidFill>
                            <a:schemeClr val="tx1"/>
                          </a:solidFill>
                          <a:effectLst/>
                          <a:latin typeface="Calibri" panose="020F0502020204030204" pitchFamily="34" charset="0"/>
                          <a:ea typeface="Calibri"/>
                          <a:cs typeface="Calibri" panose="020F0502020204030204" pitchFamily="34" charset="0"/>
                        </a:rPr>
                        <a:t> </a:t>
                      </a:r>
                    </a:p>
                    <a:p>
                      <a:pPr marL="0" marR="0" indent="0" algn="l">
                        <a:lnSpc>
                          <a:spcPct val="100000"/>
                        </a:lnSpc>
                        <a:spcBef>
                          <a:spcPts val="0"/>
                        </a:spcBef>
                        <a:spcAft>
                          <a:spcPts val="1000"/>
                        </a:spcAft>
                        <a:buNone/>
                      </a:pPr>
                      <a:r>
                        <a:rPr lang="en-US" sz="1300" dirty="0">
                          <a:solidFill>
                            <a:schemeClr val="tx1"/>
                          </a:solidFill>
                          <a:effectLst/>
                          <a:latin typeface="Calibri" panose="020F0502020204030204" pitchFamily="34" charset="0"/>
                          <a:ea typeface="Calibri"/>
                          <a:cs typeface="Calibri" panose="020F0502020204030204" pitchFamily="34" charset="0"/>
                        </a:rPr>
                        <a:t>Virtual visit (</a:t>
                      </a:r>
                      <a:r>
                        <a:rPr lang="en-US" sz="1300" dirty="0" err="1">
                          <a:solidFill>
                            <a:schemeClr val="tx1"/>
                          </a:solidFill>
                          <a:effectLst/>
                          <a:latin typeface="Calibri" panose="020F0502020204030204" pitchFamily="34" charset="0"/>
                          <a:ea typeface="Calibri"/>
                          <a:cs typeface="Calibri" panose="020F0502020204030204" pitchFamily="34" charset="0"/>
                        </a:rPr>
                        <a:t>Evisit</a:t>
                      </a:r>
                      <a:r>
                        <a:rPr lang="en-US" sz="1300" dirty="0">
                          <a:solidFill>
                            <a:schemeClr val="tx1"/>
                          </a:solidFill>
                          <a:effectLst/>
                          <a:latin typeface="Calibri" panose="020F0502020204030204" pitchFamily="34" charset="0"/>
                          <a:ea typeface="Calibri"/>
                          <a:cs typeface="Calibri" panose="020F0502020204030204" pitchFamily="34" charset="0"/>
                        </a:rPr>
                        <a:t>) through Memorial Hermann - hours are limited</a:t>
                      </a:r>
                      <a:r>
                        <a:rPr lang="en-US" sz="1300" baseline="0" dirty="0">
                          <a:solidFill>
                            <a:schemeClr val="tx1"/>
                          </a:solidFill>
                          <a:effectLst/>
                          <a:latin typeface="Calibri" panose="020F0502020204030204" pitchFamily="34" charset="0"/>
                          <a:ea typeface="Calibri"/>
                          <a:cs typeface="Calibri" panose="020F0502020204030204" pitchFamily="34" charset="0"/>
                        </a:rPr>
                        <a:t> and is available throughout Texas. </a:t>
                      </a:r>
                      <a:endParaRPr lang="en-US" sz="1300" baseline="0" dirty="0" smtClean="0">
                        <a:solidFill>
                          <a:schemeClr val="tx1"/>
                        </a:solidFill>
                        <a:effectLst/>
                        <a:latin typeface="Calibri" panose="020F0502020204030204" pitchFamily="34" charset="0"/>
                        <a:ea typeface="Calibri"/>
                        <a:cs typeface="Calibri" panose="020F0502020204030204" pitchFamily="34" charset="0"/>
                      </a:endParaRPr>
                    </a:p>
                    <a:p>
                      <a:pPr marL="0" marR="0" indent="0" algn="l">
                        <a:lnSpc>
                          <a:spcPct val="100000"/>
                        </a:lnSpc>
                        <a:spcBef>
                          <a:spcPts val="0"/>
                        </a:spcBef>
                        <a:spcAft>
                          <a:spcPts val="1000"/>
                        </a:spcAft>
                        <a:buNone/>
                      </a:pPr>
                      <a:r>
                        <a:rPr lang="en-US" sz="1300" baseline="0" dirty="0" smtClean="0">
                          <a:solidFill>
                            <a:schemeClr val="tx1"/>
                          </a:solidFill>
                          <a:effectLst/>
                          <a:latin typeface="Calibri" panose="020F0502020204030204" pitchFamily="34" charset="0"/>
                          <a:ea typeface="Calibri"/>
                          <a:cs typeface="Calibri" panose="020F0502020204030204" pitchFamily="34" charset="0"/>
                        </a:rPr>
                        <a:t>* Services scheduled through your physicians office may be subject to corresponding cost share </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954391376"/>
                  </a:ext>
                </a:extLst>
              </a:tr>
              <a:tr h="610235">
                <a:tc>
                  <a:txBody>
                    <a:bodyPr/>
                    <a:lstStyle/>
                    <a:p>
                      <a:pPr marL="0" marR="0" indent="0" algn="l">
                        <a:lnSpc>
                          <a:spcPct val="100000"/>
                        </a:lnSpc>
                        <a:spcBef>
                          <a:spcPts val="0"/>
                        </a:spcBef>
                        <a:spcAft>
                          <a:spcPts val="0"/>
                        </a:spcAft>
                        <a:buNone/>
                      </a:pPr>
                      <a:r>
                        <a:rPr lang="en-US" sz="1500" b="1" dirty="0">
                          <a:effectLst/>
                          <a:latin typeface="Calibri" panose="020F0502020204030204" pitchFamily="34" charset="0"/>
                          <a:cs typeface="Calibri" panose="020F0502020204030204" pitchFamily="34" charset="0"/>
                        </a:rPr>
                        <a:t>Durable Medical Equipment/Supplies</a:t>
                      </a:r>
                    </a:p>
                  </a:txBody>
                  <a:tcPr marL="68580" marR="68580" marT="0" marB="0"/>
                </a:tc>
                <a:tc>
                  <a:txBody>
                    <a:bodyPr/>
                    <a:lstStyle/>
                    <a:p>
                      <a:pPr marL="0" marR="0" indent="0" algn="l">
                        <a:lnSpc>
                          <a:spcPct val="100000"/>
                        </a:lnSpc>
                        <a:spcBef>
                          <a:spcPts val="0"/>
                        </a:spcBef>
                        <a:spcAft>
                          <a:spcPts val="0"/>
                        </a:spcAft>
                        <a:buNone/>
                      </a:pPr>
                      <a:r>
                        <a:rPr lang="en-US" sz="1300" dirty="0">
                          <a:effectLst/>
                          <a:latin typeface="Calibri" panose="020F0502020204030204" pitchFamily="34" charset="0"/>
                          <a:cs typeface="Calibri" panose="020F0502020204030204" pitchFamily="34" charset="0"/>
                        </a:rPr>
                        <a:t>You</a:t>
                      </a:r>
                      <a:r>
                        <a:rPr lang="en-US" sz="1300" baseline="0" dirty="0">
                          <a:effectLst/>
                          <a:latin typeface="Calibri" panose="020F0502020204030204" pitchFamily="34" charset="0"/>
                          <a:cs typeface="Calibri" panose="020F0502020204030204" pitchFamily="34" charset="0"/>
                        </a:rPr>
                        <a:t> pay </a:t>
                      </a:r>
                      <a:r>
                        <a:rPr lang="en-US" sz="1300" dirty="0">
                          <a:effectLst/>
                          <a:latin typeface="Calibri" panose="020F0502020204030204" pitchFamily="34" charset="0"/>
                          <a:cs typeface="Calibri" panose="020F0502020204030204" pitchFamily="34" charset="0"/>
                        </a:rPr>
                        <a:t>20% coinsurance</a:t>
                      </a:r>
                    </a:p>
                  </a:txBody>
                  <a:tcPr marL="68580" marR="68580" marT="0" marB="0"/>
                </a:tc>
                <a:tc>
                  <a:txBody>
                    <a:bodyPr/>
                    <a:lstStyle/>
                    <a:p>
                      <a:pPr marL="0" marR="0" indent="0" algn="l">
                        <a:lnSpc>
                          <a:spcPct val="100000"/>
                        </a:lnSpc>
                        <a:spcBef>
                          <a:spcPts val="0"/>
                        </a:spcBef>
                        <a:spcAft>
                          <a:spcPts val="0"/>
                        </a:spcAft>
                        <a:buNone/>
                      </a:pPr>
                      <a:r>
                        <a:rPr lang="en-US" sz="1300" kern="1200" dirty="0">
                          <a:solidFill>
                            <a:schemeClr val="tx1"/>
                          </a:solidFill>
                          <a:effectLst/>
                          <a:latin typeface="Calibri" panose="020F0502020204030204" pitchFamily="34" charset="0"/>
                          <a:ea typeface="+mn-ea"/>
                          <a:cs typeface="Calibri" panose="020F0502020204030204" pitchFamily="34" charset="0"/>
                        </a:rPr>
                        <a:t>Prior Authorization required for items over $500.</a:t>
                      </a:r>
                    </a:p>
                  </a:txBody>
                  <a:tcPr marL="68580" marR="68580" marT="0" marB="0"/>
                </a:tc>
                <a:extLst>
                  <a:ext uri="{0D108BD9-81ED-4DB2-BD59-A6C34878D82A}">
                    <a16:rowId xmlns:a16="http://schemas.microsoft.com/office/drawing/2014/main" val="2755814815"/>
                  </a:ext>
                </a:extLst>
              </a:tr>
            </a:tbl>
          </a:graphicData>
        </a:graphic>
      </p:graphicFrame>
      <p:sp>
        <p:nvSpPr>
          <p:cNvPr id="6" name="Title 1"/>
          <p:cNvSpPr txBox="1">
            <a:spLocks/>
          </p:cNvSpPr>
          <p:nvPr/>
        </p:nvSpPr>
        <p:spPr>
          <a:xfrm>
            <a:off x="-2575561" y="89695"/>
            <a:ext cx="9875520" cy="1356360"/>
          </a:xfrm>
          <a:prstGeom prst="rect">
            <a:avLst/>
          </a:prstGeom>
        </p:spPr>
        <p:txBody>
          <a:bodyPr vert="horz" lIns="91440" tIns="45720" rIns="91440" bIns="45720" rtlCol="0" anchor="ctr" anchorCtr="0">
            <a:normAutofit/>
          </a:bodyPr>
          <a:lstStyle>
            <a:lvl1pPr algn="l" defTabSz="711143" rtl="0" eaLnBrk="1" latinLnBrk="0" hangingPunct="1">
              <a:lnSpc>
                <a:spcPct val="100000"/>
              </a:lnSpc>
              <a:spcBef>
                <a:spcPct val="0"/>
              </a:spcBef>
              <a:buNone/>
              <a:defRPr sz="2800" b="0" i="0" kern="1200">
                <a:solidFill>
                  <a:srgbClr val="FFC000"/>
                </a:solidFill>
                <a:latin typeface="Calibri" panose="020F0502020204030204" pitchFamily="34" charset="0"/>
                <a:ea typeface="+mj-ea"/>
                <a:cs typeface="Calibri" panose="020F0502020204030204" pitchFamily="34" charset="0"/>
              </a:defRPr>
            </a:lvl1pPr>
          </a:lstStyle>
          <a:p>
            <a:pPr algn="ctr"/>
            <a:r>
              <a:rPr lang="en-US" dirty="0" smtClean="0"/>
              <a:t>Plan Information</a:t>
            </a:r>
            <a:endParaRPr lang="en-US" dirty="0"/>
          </a:p>
        </p:txBody>
      </p:sp>
    </p:spTree>
    <p:extLst>
      <p:ext uri="{BB962C8B-B14F-4D97-AF65-F5344CB8AC3E}">
        <p14:creationId xmlns:p14="http://schemas.microsoft.com/office/powerpoint/2010/main" val="22752487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9626" y="41621"/>
            <a:ext cx="9875520" cy="1356360"/>
          </a:xfrm>
        </p:spPr>
        <p:txBody>
          <a:bodyPr>
            <a:normAutofit/>
          </a:bodyPr>
          <a:lstStyle/>
          <a:p>
            <a:pPr algn="ctr"/>
            <a:r>
              <a:rPr lang="en-US" dirty="0">
                <a:solidFill>
                  <a:srgbClr val="FFC000"/>
                </a:solidFill>
                <a:latin typeface="Calibri" panose="020F0502020204030204" pitchFamily="34" charset="0"/>
                <a:cs typeface="Calibri" panose="020F0502020204030204" pitchFamily="34" charset="0"/>
              </a:rPr>
              <a:t>Plan Information</a:t>
            </a:r>
          </a:p>
        </p:txBody>
      </p:sp>
      <p:graphicFrame>
        <p:nvGraphicFramePr>
          <p:cNvPr id="6" name="Content Placeholder 7"/>
          <p:cNvGraphicFramePr>
            <a:graphicFrameLocks noGrp="1"/>
          </p:cNvGraphicFramePr>
          <p:nvPr>
            <p:ph idx="1"/>
            <p:extLst>
              <p:ext uri="{D42A27DB-BD31-4B8C-83A1-F6EECF244321}">
                <p14:modId xmlns:p14="http://schemas.microsoft.com/office/powerpoint/2010/main" val="4116906386"/>
              </p:ext>
            </p:extLst>
          </p:nvPr>
        </p:nvGraphicFramePr>
        <p:xfrm>
          <a:off x="1150550" y="1568310"/>
          <a:ext cx="9607096" cy="4643521"/>
        </p:xfrm>
        <a:graphic>
          <a:graphicData uri="http://schemas.openxmlformats.org/drawingml/2006/table">
            <a:tbl>
              <a:tblPr firstRow="1" bandRow="1">
                <a:tableStyleId>{5940675A-B579-460E-94D1-54222C63F5DA}</a:tableStyleId>
              </a:tblPr>
              <a:tblGrid>
                <a:gridCol w="3027002">
                  <a:extLst>
                    <a:ext uri="{9D8B030D-6E8A-4147-A177-3AD203B41FA5}">
                      <a16:colId xmlns:a16="http://schemas.microsoft.com/office/drawing/2014/main" val="1203687286"/>
                    </a:ext>
                  </a:extLst>
                </a:gridCol>
                <a:gridCol w="3137647">
                  <a:extLst>
                    <a:ext uri="{9D8B030D-6E8A-4147-A177-3AD203B41FA5}">
                      <a16:colId xmlns:a16="http://schemas.microsoft.com/office/drawing/2014/main" val="2023336139"/>
                    </a:ext>
                  </a:extLst>
                </a:gridCol>
                <a:gridCol w="3442447">
                  <a:extLst>
                    <a:ext uri="{9D8B030D-6E8A-4147-A177-3AD203B41FA5}">
                      <a16:colId xmlns:a16="http://schemas.microsoft.com/office/drawing/2014/main" val="2540463529"/>
                    </a:ext>
                  </a:extLst>
                </a:gridCol>
              </a:tblGrid>
              <a:tr h="674009">
                <a:tc>
                  <a:txBody>
                    <a:bodyPr/>
                    <a:lstStyle/>
                    <a:p>
                      <a:pPr marL="0" marR="0" indent="0" algn="ctr">
                        <a:lnSpc>
                          <a:spcPct val="115000"/>
                        </a:lnSpc>
                        <a:spcBef>
                          <a:spcPts val="0"/>
                        </a:spcBef>
                        <a:spcAft>
                          <a:spcPts val="1000"/>
                        </a:spcAft>
                        <a:buNone/>
                      </a:pPr>
                      <a:r>
                        <a:rPr lang="en-US" sz="1800" b="1" dirty="0">
                          <a:effectLst/>
                          <a:latin typeface="Calibri" panose="020F0502020204030204" pitchFamily="34" charset="0"/>
                          <a:cs typeface="Calibri" panose="020F0502020204030204" pitchFamily="34" charset="0"/>
                        </a:rPr>
                        <a:t>Benefit</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None/>
                        <a:tabLst/>
                        <a:defRPr/>
                      </a:pPr>
                      <a:r>
                        <a:rPr lang="en-US" sz="1800" b="1" dirty="0" smtClean="0">
                          <a:solidFill>
                            <a:schemeClr val="tx1"/>
                          </a:solidFill>
                          <a:effectLst/>
                          <a:latin typeface="Calibri" panose="020F0502020204030204" pitchFamily="34" charset="0"/>
                          <a:ea typeface="+mn-ea"/>
                          <a:cs typeface="Calibri" panose="020F0502020204030204" pitchFamily="34" charset="0"/>
                        </a:rPr>
                        <a:t>Golden</a:t>
                      </a:r>
                      <a:r>
                        <a:rPr lang="en-US" sz="1800" b="1" baseline="0" dirty="0" smtClean="0">
                          <a:solidFill>
                            <a:schemeClr val="tx1"/>
                          </a:solidFill>
                          <a:effectLst/>
                          <a:latin typeface="Calibri" panose="020F0502020204030204" pitchFamily="34" charset="0"/>
                          <a:ea typeface="+mn-ea"/>
                          <a:cs typeface="Calibri" panose="020F0502020204030204" pitchFamily="34" charset="0"/>
                        </a:rPr>
                        <a:t> Triangle</a:t>
                      </a:r>
                      <a:endParaRPr lang="en-US" sz="1800" b="1" dirty="0" smtClean="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9BE1B2"/>
                    </a:solidFill>
                  </a:tcPr>
                </a:tc>
                <a:tc>
                  <a:txBody>
                    <a:bodyPr/>
                    <a:lstStyle/>
                    <a:p>
                      <a:pPr marL="0" marR="0" indent="0" algn="ctr">
                        <a:lnSpc>
                          <a:spcPct val="115000"/>
                        </a:lnSpc>
                        <a:spcBef>
                          <a:spcPts val="0"/>
                        </a:spcBef>
                        <a:spcAft>
                          <a:spcPts val="1000"/>
                        </a:spcAft>
                        <a:buNone/>
                      </a:pPr>
                      <a:r>
                        <a:rPr lang="en-US" sz="1800" b="1" dirty="0">
                          <a:effectLst/>
                          <a:latin typeface="Calibri" panose="020F0502020204030204" pitchFamily="34" charset="0"/>
                          <a:cs typeface="Calibri" panose="020F0502020204030204" pitchFamily="34" charset="0"/>
                        </a:rPr>
                        <a:t>What you should know</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extLst>
                  <a:ext uri="{0D108BD9-81ED-4DB2-BD59-A6C34878D82A}">
                    <a16:rowId xmlns:a16="http://schemas.microsoft.com/office/drawing/2014/main" val="1339267785"/>
                  </a:ext>
                </a:extLst>
              </a:tr>
              <a:tr h="1235987">
                <a:tc>
                  <a:txBody>
                    <a:bodyPr/>
                    <a:lstStyle/>
                    <a:p>
                      <a:pPr marL="0" marR="0" indent="0">
                        <a:lnSpc>
                          <a:spcPct val="115000"/>
                        </a:lnSpc>
                        <a:spcBef>
                          <a:spcPts val="0"/>
                        </a:spcBef>
                        <a:spcAft>
                          <a:spcPts val="0"/>
                        </a:spcAft>
                        <a:buNone/>
                      </a:pPr>
                      <a:r>
                        <a:rPr lang="en-US" sz="1500" b="1" dirty="0">
                          <a:effectLst/>
                          <a:latin typeface="Calibri" panose="020F0502020204030204" pitchFamily="34" charset="0"/>
                          <a:cs typeface="Calibri" panose="020F0502020204030204" pitchFamily="34" charset="0"/>
                        </a:rPr>
                        <a:t>Mental Health Services (including Inpatient)</a:t>
                      </a:r>
                    </a:p>
                  </a:txBody>
                  <a:tcPr marL="20803" marR="20803" marT="0" marB="0"/>
                </a:tc>
                <a:tc>
                  <a:txBody>
                    <a:bodyPr/>
                    <a:lstStyle/>
                    <a:p>
                      <a:pPr marL="0" marR="0" indent="0">
                        <a:lnSpc>
                          <a:spcPct val="115000"/>
                        </a:lnSpc>
                        <a:spcBef>
                          <a:spcPts val="0"/>
                        </a:spcBef>
                        <a:spcAft>
                          <a:spcPts val="0"/>
                        </a:spcAft>
                        <a:buNone/>
                      </a:pPr>
                      <a:r>
                        <a:rPr lang="en-US" sz="1300" dirty="0" smtClean="0">
                          <a:effectLst/>
                          <a:latin typeface="Calibri" panose="020F0502020204030204" pitchFamily="34" charset="0"/>
                          <a:cs typeface="Calibri" panose="020F0502020204030204" pitchFamily="34" charset="0"/>
                        </a:rPr>
                        <a:t>Psychiatric Services: $20</a:t>
                      </a:r>
                    </a:p>
                    <a:p>
                      <a:pPr marL="0" marR="0" indent="0">
                        <a:lnSpc>
                          <a:spcPct val="115000"/>
                        </a:lnSpc>
                        <a:spcBef>
                          <a:spcPts val="0"/>
                        </a:spcBef>
                        <a:spcAft>
                          <a:spcPts val="0"/>
                        </a:spcAft>
                        <a:buNone/>
                      </a:pPr>
                      <a:endParaRPr lang="en-US" sz="1300" dirty="0" smtClean="0">
                        <a:effectLst/>
                        <a:latin typeface="Calibri" panose="020F0502020204030204" pitchFamily="34" charset="0"/>
                        <a:cs typeface="Calibri" panose="020F0502020204030204" pitchFamily="34" charset="0"/>
                      </a:endParaRPr>
                    </a:p>
                    <a:p>
                      <a:pPr marL="0" marR="0" indent="0">
                        <a:lnSpc>
                          <a:spcPct val="115000"/>
                        </a:lnSpc>
                        <a:spcBef>
                          <a:spcPts val="0"/>
                        </a:spcBef>
                        <a:spcAft>
                          <a:spcPts val="0"/>
                        </a:spcAft>
                        <a:buNone/>
                      </a:pPr>
                      <a:r>
                        <a:rPr lang="en-US" sz="1300" dirty="0" smtClean="0">
                          <a:effectLst/>
                          <a:latin typeface="Calibri" panose="020F0502020204030204" pitchFamily="34" charset="0"/>
                          <a:cs typeface="Calibri" panose="020F0502020204030204" pitchFamily="34" charset="0"/>
                        </a:rPr>
                        <a:t>Opioid Treatment Program Services:</a:t>
                      </a:r>
                      <a:r>
                        <a:rPr lang="en-US" sz="1300" baseline="0" dirty="0" smtClean="0">
                          <a:effectLst/>
                          <a:latin typeface="Calibri" panose="020F0502020204030204" pitchFamily="34" charset="0"/>
                          <a:cs typeface="Calibri" panose="020F0502020204030204" pitchFamily="34" charset="0"/>
                        </a:rPr>
                        <a:t> $20</a:t>
                      </a:r>
                    </a:p>
                    <a:p>
                      <a:pPr marL="0" marR="0" indent="0">
                        <a:lnSpc>
                          <a:spcPct val="115000"/>
                        </a:lnSpc>
                        <a:spcBef>
                          <a:spcPts val="0"/>
                        </a:spcBef>
                        <a:spcAft>
                          <a:spcPts val="0"/>
                        </a:spcAft>
                        <a:buNone/>
                      </a:pPr>
                      <a:endParaRPr lang="en-US" sz="1300" baseline="0" dirty="0" smtClean="0">
                        <a:effectLst/>
                        <a:latin typeface="Calibri" panose="020F0502020204030204" pitchFamily="34" charset="0"/>
                        <a:cs typeface="Calibri" panose="020F0502020204030204" pitchFamily="34" charset="0"/>
                      </a:endParaRPr>
                    </a:p>
                    <a:p>
                      <a:pPr marL="0" marR="0" indent="0">
                        <a:lnSpc>
                          <a:spcPct val="115000"/>
                        </a:lnSpc>
                        <a:spcBef>
                          <a:spcPts val="0"/>
                        </a:spcBef>
                        <a:spcAft>
                          <a:spcPts val="0"/>
                        </a:spcAft>
                        <a:buNone/>
                      </a:pPr>
                      <a:r>
                        <a:rPr lang="en-US" sz="1300" dirty="0" smtClean="0">
                          <a:effectLst/>
                          <a:latin typeface="Calibri" panose="020F0502020204030204" pitchFamily="34" charset="0"/>
                          <a:cs typeface="Calibri" panose="020F0502020204030204" pitchFamily="34" charset="0"/>
                        </a:rPr>
                        <a:t>Mental Health Specialist</a:t>
                      </a:r>
                      <a:r>
                        <a:rPr lang="en-US" sz="1300" baseline="0" dirty="0" smtClean="0">
                          <a:effectLst/>
                          <a:latin typeface="Calibri" panose="020F0502020204030204" pitchFamily="34" charset="0"/>
                          <a:cs typeface="Calibri" panose="020F0502020204030204" pitchFamily="34" charset="0"/>
                        </a:rPr>
                        <a:t> </a:t>
                      </a:r>
                      <a:r>
                        <a:rPr lang="en-US" sz="1300" dirty="0" smtClean="0">
                          <a:effectLst/>
                          <a:latin typeface="Calibri" panose="020F0502020204030204" pitchFamily="34" charset="0"/>
                          <a:cs typeface="Calibri" panose="020F0502020204030204" pitchFamily="34" charset="0"/>
                        </a:rPr>
                        <a:t>Non-Physician: $0</a:t>
                      </a:r>
                    </a:p>
                  </a:txBody>
                  <a:tcPr marL="68580" marR="68580" marT="0" marB="0">
                    <a:solidFill>
                      <a:schemeClr val="bg1"/>
                    </a:solidFill>
                  </a:tcPr>
                </a:tc>
                <a:tc>
                  <a:txBody>
                    <a:bodyPr/>
                    <a:lstStyle/>
                    <a:p>
                      <a:pPr marL="0" marR="0" indent="0">
                        <a:lnSpc>
                          <a:spcPct val="115000"/>
                        </a:lnSpc>
                        <a:spcBef>
                          <a:spcPts val="0"/>
                        </a:spcBef>
                        <a:spcAft>
                          <a:spcPts val="0"/>
                        </a:spcAft>
                        <a:buNone/>
                      </a:pPr>
                      <a:r>
                        <a:rPr lang="en-US" sz="1300" dirty="0">
                          <a:effectLst/>
                          <a:latin typeface="Calibri" panose="020F0502020204030204" pitchFamily="34" charset="0"/>
                          <a:cs typeface="Calibri" panose="020F0502020204030204" pitchFamily="34" charset="0"/>
                        </a:rPr>
                        <a:t>Inpatient visit:</a:t>
                      </a:r>
                    </a:p>
                    <a:p>
                      <a:pPr marL="0" marR="0" indent="0">
                        <a:lnSpc>
                          <a:spcPct val="115000"/>
                        </a:lnSpc>
                        <a:spcBef>
                          <a:spcPts val="0"/>
                        </a:spcBef>
                        <a:spcAft>
                          <a:spcPts val="1000"/>
                        </a:spcAft>
                        <a:buNone/>
                      </a:pPr>
                      <a:r>
                        <a:rPr lang="en-US" sz="1300" dirty="0">
                          <a:effectLst/>
                          <a:latin typeface="Calibri" panose="020F0502020204030204" pitchFamily="34" charset="0"/>
                          <a:cs typeface="Calibri" panose="020F0502020204030204" pitchFamily="34" charset="0"/>
                        </a:rPr>
                        <a:t>Our plan covers an unlimited number of days for an inpatient hospital stay. Prior Authorization required.</a:t>
                      </a:r>
                    </a:p>
                    <a:p>
                      <a:pPr marL="0" marR="0" indent="0">
                        <a:lnSpc>
                          <a:spcPct val="115000"/>
                        </a:lnSpc>
                        <a:spcBef>
                          <a:spcPts val="0"/>
                        </a:spcBef>
                        <a:spcAft>
                          <a:spcPts val="1000"/>
                        </a:spcAft>
                        <a:buNone/>
                      </a:pPr>
                      <a:endParaRPr lang="en-US" sz="1300" dirty="0">
                        <a:solidFill>
                          <a:schemeClr val="tx1"/>
                        </a:solidFill>
                        <a:effectLst/>
                        <a:latin typeface="Calibri" panose="020F0502020204030204" pitchFamily="34" charset="0"/>
                        <a:cs typeface="Calibri" panose="020F0502020204030204" pitchFamily="34" charset="0"/>
                      </a:endParaRPr>
                    </a:p>
                  </a:txBody>
                  <a:tcPr marL="20803" marR="20803" marT="0" marB="0">
                    <a:solidFill>
                      <a:schemeClr val="bg1"/>
                    </a:solidFill>
                  </a:tcPr>
                </a:tc>
                <a:extLst>
                  <a:ext uri="{0D108BD9-81ED-4DB2-BD59-A6C34878D82A}">
                    <a16:rowId xmlns:a16="http://schemas.microsoft.com/office/drawing/2014/main" val="332395276"/>
                  </a:ext>
                </a:extLst>
              </a:tr>
              <a:tr h="686973">
                <a:tc>
                  <a:txBody>
                    <a:bodyPr/>
                    <a:lstStyle/>
                    <a:p>
                      <a:pPr marL="0" marR="0" indent="0">
                        <a:lnSpc>
                          <a:spcPct val="100000"/>
                        </a:lnSpc>
                        <a:spcBef>
                          <a:spcPts val="0"/>
                        </a:spcBef>
                        <a:spcAft>
                          <a:spcPts val="0"/>
                        </a:spcAft>
                        <a:buNone/>
                      </a:pPr>
                      <a:r>
                        <a:rPr lang="en-US" sz="1500" b="1" dirty="0">
                          <a:effectLst/>
                          <a:latin typeface="Calibri" panose="020F0502020204030204" pitchFamily="34" charset="0"/>
                          <a:cs typeface="Calibri" panose="020F0502020204030204" pitchFamily="34" charset="0"/>
                        </a:rPr>
                        <a:t>Skilled Nursing Facility</a:t>
                      </a:r>
                    </a:p>
                    <a:p>
                      <a:pPr marL="0" marR="0" indent="0">
                        <a:lnSpc>
                          <a:spcPct val="115000"/>
                        </a:lnSpc>
                        <a:spcBef>
                          <a:spcPts val="0"/>
                        </a:spcBef>
                        <a:spcAft>
                          <a:spcPts val="0"/>
                        </a:spcAft>
                        <a:buNone/>
                      </a:pPr>
                      <a:r>
                        <a:rPr lang="en-US" sz="1300" dirty="0">
                          <a:effectLst/>
                          <a:latin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indent="0">
                        <a:lnSpc>
                          <a:spcPct val="115000"/>
                        </a:lnSpc>
                        <a:spcBef>
                          <a:spcPts val="0"/>
                        </a:spcBef>
                        <a:spcAft>
                          <a:spcPts val="1000"/>
                        </a:spcAft>
                        <a:buNone/>
                      </a:pPr>
                      <a:r>
                        <a:rPr lang="en-US" sz="1300" dirty="0" smtClean="0">
                          <a:effectLst/>
                          <a:latin typeface="Calibri" panose="020F0502020204030204" pitchFamily="34" charset="0"/>
                          <a:cs typeface="Calibri" panose="020F0502020204030204" pitchFamily="34" charset="0"/>
                        </a:rPr>
                        <a:t>You pay nothing for days </a:t>
                      </a:r>
                      <a:r>
                        <a:rPr lang="en-US" sz="1300" dirty="0" smtClean="0">
                          <a:solidFill>
                            <a:schemeClr val="tx1"/>
                          </a:solidFill>
                          <a:effectLst/>
                          <a:latin typeface="Calibri" panose="020F0502020204030204" pitchFamily="34" charset="0"/>
                          <a:cs typeface="Calibri" panose="020F0502020204030204" pitchFamily="34" charset="0"/>
                        </a:rPr>
                        <a:t>1 through </a:t>
                      </a:r>
                      <a:r>
                        <a:rPr lang="en-US" sz="1300" dirty="0" smtClean="0">
                          <a:latin typeface="Calibri" panose="020F0502020204030204" pitchFamily="34" charset="0"/>
                          <a:cs typeface="Calibri" panose="020F0502020204030204" pitchFamily="34" charset="0"/>
                        </a:rPr>
                        <a:t>20.</a:t>
                      </a:r>
                    </a:p>
                    <a:p>
                      <a:pPr marL="0" marR="0" indent="0">
                        <a:lnSpc>
                          <a:spcPct val="115000"/>
                        </a:lnSpc>
                        <a:spcBef>
                          <a:spcPts val="0"/>
                        </a:spcBef>
                        <a:spcAft>
                          <a:spcPts val="1000"/>
                        </a:spcAft>
                        <a:buNone/>
                      </a:pPr>
                      <a:r>
                        <a:rPr lang="en-US" sz="1300" dirty="0" smtClean="0">
                          <a:effectLst/>
                          <a:latin typeface="Calibri" panose="020F0502020204030204" pitchFamily="34" charset="0"/>
                          <a:cs typeface="Calibri" panose="020F0502020204030204" pitchFamily="34" charset="0"/>
                        </a:rPr>
                        <a:t>You pay $125 per day</a:t>
                      </a:r>
                      <a:r>
                        <a:rPr lang="en-US" sz="1300" baseline="0" dirty="0" smtClean="0">
                          <a:effectLst/>
                          <a:latin typeface="Calibri" panose="020F0502020204030204" pitchFamily="34" charset="0"/>
                          <a:cs typeface="Calibri" panose="020F0502020204030204" pitchFamily="34" charset="0"/>
                        </a:rPr>
                        <a:t> for days 21 through 100.</a:t>
                      </a:r>
                      <a:endParaRPr lang="en-US" sz="1300" dirty="0" smtClean="0">
                        <a:effectLst/>
                        <a:latin typeface="Calibri" panose="020F0502020204030204" pitchFamily="34" charset="0"/>
                        <a:cs typeface="Calibri" panose="020F0502020204030204" pitchFamily="34" charset="0"/>
                      </a:endParaRPr>
                    </a:p>
                  </a:txBody>
                  <a:tcPr marL="68580" marR="68580" marT="0" marB="0">
                    <a:solidFill>
                      <a:schemeClr val="bg1"/>
                    </a:solidFill>
                  </a:tcPr>
                </a:tc>
                <a:tc>
                  <a:txBody>
                    <a:bodyPr/>
                    <a:lstStyle/>
                    <a:p>
                      <a:pPr marL="0" marR="0" indent="0">
                        <a:lnSpc>
                          <a:spcPct val="115000"/>
                        </a:lnSpc>
                        <a:spcBef>
                          <a:spcPts val="0"/>
                        </a:spcBef>
                        <a:spcAft>
                          <a:spcPts val="1000"/>
                        </a:spcAft>
                        <a:buNone/>
                      </a:pPr>
                      <a:r>
                        <a:rPr lang="en-US" sz="1300" dirty="0">
                          <a:effectLst/>
                          <a:latin typeface="Calibri" panose="020F0502020204030204" pitchFamily="34" charset="0"/>
                          <a:ea typeface="Calibri"/>
                          <a:cs typeface="Calibri" panose="020F0502020204030204" pitchFamily="34" charset="0"/>
                        </a:rPr>
                        <a:t>Prior Authorization required.</a:t>
                      </a:r>
                    </a:p>
                  </a:txBody>
                  <a:tcPr marL="68580" marR="68580" marT="0" marB="0">
                    <a:solidFill>
                      <a:schemeClr val="bg1"/>
                    </a:solidFill>
                  </a:tcPr>
                </a:tc>
                <a:extLst>
                  <a:ext uri="{0D108BD9-81ED-4DB2-BD59-A6C34878D82A}">
                    <a16:rowId xmlns:a16="http://schemas.microsoft.com/office/drawing/2014/main" val="1649058632"/>
                  </a:ext>
                </a:extLst>
              </a:tr>
              <a:tr h="797859">
                <a:tc>
                  <a:txBody>
                    <a:bodyPr/>
                    <a:lstStyle/>
                    <a:p>
                      <a:pPr marL="0" marR="0" indent="0" algn="l">
                        <a:lnSpc>
                          <a:spcPct val="115000"/>
                        </a:lnSpc>
                        <a:spcBef>
                          <a:spcPts val="0"/>
                        </a:spcBef>
                        <a:spcAft>
                          <a:spcPts val="0"/>
                        </a:spcAft>
                        <a:buNone/>
                      </a:pPr>
                      <a:r>
                        <a:rPr lang="en-US" sz="1500" b="1" dirty="0">
                          <a:effectLst/>
                          <a:latin typeface="Calibri" panose="020F0502020204030204" pitchFamily="34" charset="0"/>
                          <a:cs typeface="Calibri" panose="020F0502020204030204" pitchFamily="34" charset="0"/>
                        </a:rPr>
                        <a:t>Medicare Part B Drugs</a:t>
                      </a:r>
                    </a:p>
                    <a:p>
                      <a:pPr marL="0" marR="0" indent="0" algn="l">
                        <a:lnSpc>
                          <a:spcPct val="115000"/>
                        </a:lnSpc>
                        <a:spcBef>
                          <a:spcPts val="0"/>
                        </a:spcBef>
                        <a:spcAft>
                          <a:spcPts val="0"/>
                        </a:spcAft>
                        <a:buNone/>
                      </a:pPr>
                      <a:r>
                        <a:rPr lang="en-US" sz="1500" b="1" dirty="0">
                          <a:effectLst/>
                          <a:latin typeface="Calibri" panose="020F0502020204030204" pitchFamily="34" charset="0"/>
                          <a:cs typeface="Calibri" panose="020F0502020204030204" pitchFamily="34" charset="0"/>
                        </a:rPr>
                        <a:t> </a:t>
                      </a:r>
                      <a:endParaRPr lang="en-US" sz="1500" b="1" dirty="0">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indent="0" algn="l">
                        <a:lnSpc>
                          <a:spcPct val="115000"/>
                        </a:lnSpc>
                        <a:spcBef>
                          <a:spcPts val="0"/>
                        </a:spcBef>
                        <a:spcAft>
                          <a:spcPts val="0"/>
                        </a:spcAft>
                        <a:buNone/>
                      </a:pPr>
                      <a:r>
                        <a:rPr lang="en-US" sz="1300" dirty="0" smtClean="0">
                          <a:effectLst/>
                          <a:latin typeface="Calibri" panose="020F0502020204030204" pitchFamily="34" charset="0"/>
                          <a:cs typeface="Calibri" panose="020F0502020204030204" pitchFamily="34" charset="0"/>
                        </a:rPr>
                        <a:t>For Part B drugs such as chemotherapy drugs: </a:t>
                      </a:r>
                      <a:r>
                        <a:rPr lang="en-US" sz="1300" baseline="0" dirty="0" smtClean="0">
                          <a:effectLst/>
                          <a:latin typeface="Calibri" panose="020F0502020204030204" pitchFamily="34" charset="0"/>
                          <a:cs typeface="Calibri" panose="020F0502020204030204" pitchFamily="34" charset="0"/>
                        </a:rPr>
                        <a:t> You pay </a:t>
                      </a:r>
                      <a:r>
                        <a:rPr lang="en-US" sz="1300" dirty="0" smtClean="0">
                          <a:effectLst/>
                          <a:latin typeface="Calibri" panose="020F0502020204030204" pitchFamily="34" charset="0"/>
                          <a:cs typeface="Calibri" panose="020F0502020204030204" pitchFamily="34" charset="0"/>
                        </a:rPr>
                        <a:t>20%</a:t>
                      </a:r>
                      <a:r>
                        <a:rPr lang="en-US" sz="1300" baseline="0" dirty="0" smtClean="0">
                          <a:effectLst/>
                          <a:latin typeface="Calibri" panose="020F0502020204030204" pitchFamily="34" charset="0"/>
                          <a:cs typeface="Calibri" panose="020F0502020204030204" pitchFamily="34" charset="0"/>
                        </a:rPr>
                        <a:t> </a:t>
                      </a:r>
                      <a:r>
                        <a:rPr lang="en-US" sz="1300" dirty="0" smtClean="0">
                          <a:effectLst/>
                          <a:latin typeface="Calibri" panose="020F0502020204030204" pitchFamily="34" charset="0"/>
                          <a:cs typeface="Calibri" panose="020F0502020204030204" pitchFamily="34" charset="0"/>
                        </a:rPr>
                        <a:t>coinsurance</a:t>
                      </a:r>
                    </a:p>
                    <a:p>
                      <a:pPr marL="0" marR="0" indent="0" algn="l">
                        <a:lnSpc>
                          <a:spcPct val="115000"/>
                        </a:lnSpc>
                        <a:spcBef>
                          <a:spcPts val="0"/>
                        </a:spcBef>
                        <a:spcAft>
                          <a:spcPts val="0"/>
                        </a:spcAft>
                        <a:buNone/>
                      </a:pPr>
                      <a:endParaRPr lang="en-US" sz="1300" dirty="0" smtClean="0">
                        <a:effectLst/>
                        <a:latin typeface="Calibri" panose="020F0502020204030204" pitchFamily="34" charset="0"/>
                        <a:cs typeface="Calibri" panose="020F0502020204030204" pitchFamily="34" charset="0"/>
                      </a:endParaRPr>
                    </a:p>
                    <a:p>
                      <a:pPr marL="0" marR="0" indent="0" algn="l">
                        <a:lnSpc>
                          <a:spcPct val="115000"/>
                        </a:lnSpc>
                        <a:spcBef>
                          <a:spcPts val="0"/>
                        </a:spcBef>
                        <a:spcAft>
                          <a:spcPts val="0"/>
                        </a:spcAft>
                        <a:buNone/>
                      </a:pPr>
                      <a:r>
                        <a:rPr lang="en-US" sz="1300" dirty="0" smtClean="0">
                          <a:effectLst/>
                          <a:latin typeface="Calibri" panose="020F0502020204030204" pitchFamily="34" charset="0"/>
                          <a:cs typeface="Calibri" panose="020F0502020204030204" pitchFamily="34" charset="0"/>
                        </a:rPr>
                        <a:t>Other Part B Drugs Including Allergy Injections:</a:t>
                      </a:r>
                      <a:r>
                        <a:rPr lang="en-US" sz="1300" baseline="0" dirty="0" smtClean="0">
                          <a:effectLst/>
                          <a:latin typeface="Calibri" panose="020F0502020204030204" pitchFamily="34" charset="0"/>
                          <a:cs typeface="Calibri" panose="020F0502020204030204" pitchFamily="34" charset="0"/>
                        </a:rPr>
                        <a:t> </a:t>
                      </a:r>
                      <a:r>
                        <a:rPr lang="en-US" sz="1300" dirty="0" smtClean="0">
                          <a:effectLst/>
                          <a:latin typeface="Calibri" panose="020F0502020204030204" pitchFamily="34" charset="0"/>
                          <a:cs typeface="Calibri" panose="020F0502020204030204" pitchFamily="34" charset="0"/>
                        </a:rPr>
                        <a:t>You pay 20% coinsurance</a:t>
                      </a:r>
                      <a:endParaRPr lang="en-US" sz="1300" dirty="0" smtClean="0">
                        <a:solidFill>
                          <a:schemeClr val="tx1"/>
                        </a:solidFill>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tc>
                  <a:txBody>
                    <a:bodyPr/>
                    <a:lstStyle/>
                    <a:p>
                      <a:pPr marL="0" marR="0" indent="0" algn="l">
                        <a:lnSpc>
                          <a:spcPct val="115000"/>
                        </a:lnSpc>
                        <a:spcBef>
                          <a:spcPts val="0"/>
                        </a:spcBef>
                        <a:spcAft>
                          <a:spcPts val="0"/>
                        </a:spcAft>
                        <a:buNone/>
                      </a:pPr>
                      <a:r>
                        <a:rPr lang="en-US" sz="1300" b="1" dirty="0">
                          <a:effectLst/>
                          <a:latin typeface="Calibri" panose="020F0502020204030204" pitchFamily="34" charset="0"/>
                          <a:cs typeface="Calibri" panose="020F0502020204030204" pitchFamily="34" charset="0"/>
                        </a:rPr>
                        <a:t> </a:t>
                      </a:r>
                      <a:endParaRPr lang="en-US" sz="1300" b="1" dirty="0">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extLst>
                  <a:ext uri="{0D108BD9-81ED-4DB2-BD59-A6C34878D82A}">
                    <a16:rowId xmlns:a16="http://schemas.microsoft.com/office/drawing/2014/main" val="3369472262"/>
                  </a:ext>
                </a:extLst>
              </a:tr>
              <a:tr h="726141">
                <a:tc>
                  <a:txBody>
                    <a:bodyPr/>
                    <a:lstStyle/>
                    <a:p>
                      <a:pPr marL="0" marR="0" indent="0" algn="l">
                        <a:lnSpc>
                          <a:spcPct val="115000"/>
                        </a:lnSpc>
                        <a:spcBef>
                          <a:spcPts val="0"/>
                        </a:spcBef>
                        <a:spcAft>
                          <a:spcPts val="0"/>
                        </a:spcAft>
                        <a:buNone/>
                      </a:pPr>
                      <a:r>
                        <a:rPr lang="en-US" sz="1500" b="1" dirty="0">
                          <a:effectLst/>
                          <a:latin typeface="Calibri" panose="020F0502020204030204" pitchFamily="34" charset="0"/>
                          <a:cs typeface="Calibri" panose="020F0502020204030204" pitchFamily="34" charset="0"/>
                        </a:rPr>
                        <a:t>Foot Care </a:t>
                      </a:r>
                    </a:p>
                    <a:p>
                      <a:pPr marL="0" marR="0" indent="0" algn="l">
                        <a:lnSpc>
                          <a:spcPct val="115000"/>
                        </a:lnSpc>
                        <a:spcBef>
                          <a:spcPts val="0"/>
                        </a:spcBef>
                        <a:spcAft>
                          <a:spcPts val="0"/>
                        </a:spcAft>
                        <a:buNone/>
                      </a:pPr>
                      <a:r>
                        <a:rPr lang="en-US" sz="1500" b="1" dirty="0">
                          <a:effectLst/>
                          <a:latin typeface="Calibri" panose="020F0502020204030204" pitchFamily="34" charset="0"/>
                          <a:cs typeface="Calibri" panose="020F0502020204030204" pitchFamily="34" charset="0"/>
                        </a:rPr>
                        <a:t>(podiatry services)</a:t>
                      </a:r>
                    </a:p>
                    <a:p>
                      <a:pPr marL="0" marR="0" indent="0" algn="l">
                        <a:lnSpc>
                          <a:spcPct val="115000"/>
                        </a:lnSpc>
                        <a:spcBef>
                          <a:spcPts val="0"/>
                        </a:spcBef>
                        <a:spcAft>
                          <a:spcPts val="0"/>
                        </a:spcAft>
                        <a:buNone/>
                      </a:pPr>
                      <a:r>
                        <a:rPr lang="en-US" sz="1300" b="1" dirty="0">
                          <a:effectLst/>
                          <a:latin typeface="Calibri" panose="020F0502020204030204" pitchFamily="34" charset="0"/>
                          <a:cs typeface="Calibri" panose="020F0502020204030204" pitchFamily="34" charset="0"/>
                        </a:rPr>
                        <a:t> </a:t>
                      </a:r>
                      <a:endParaRPr lang="en-US" sz="1300" b="1" dirty="0">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indent="0" algn="l">
                        <a:lnSpc>
                          <a:spcPct val="115000"/>
                        </a:lnSpc>
                        <a:spcBef>
                          <a:spcPts val="0"/>
                        </a:spcBef>
                        <a:spcAft>
                          <a:spcPts val="0"/>
                        </a:spcAft>
                        <a:buNone/>
                      </a:pPr>
                      <a:r>
                        <a:rPr lang="en-US" sz="1300" dirty="0" smtClean="0">
                          <a:effectLst/>
                          <a:latin typeface="Calibri" panose="020F0502020204030204" pitchFamily="34" charset="0"/>
                          <a:cs typeface="Calibri" panose="020F0502020204030204" pitchFamily="34" charset="0"/>
                        </a:rPr>
                        <a:t>Foot exams and treatment</a:t>
                      </a:r>
                    </a:p>
                    <a:p>
                      <a:pPr marL="0" marR="0" indent="0" algn="l">
                        <a:lnSpc>
                          <a:spcPct val="115000"/>
                        </a:lnSpc>
                        <a:spcBef>
                          <a:spcPts val="0"/>
                        </a:spcBef>
                        <a:spcAft>
                          <a:spcPts val="1000"/>
                        </a:spcAft>
                        <a:buNone/>
                      </a:pPr>
                      <a:r>
                        <a:rPr lang="en-US" sz="1300" dirty="0" smtClean="0">
                          <a:effectLst/>
                          <a:latin typeface="Calibri" panose="020F0502020204030204" pitchFamily="34" charset="0"/>
                          <a:cs typeface="Calibri" panose="020F0502020204030204" pitchFamily="34" charset="0"/>
                        </a:rPr>
                        <a:t>Routine Foot Care:</a:t>
                      </a:r>
                      <a:r>
                        <a:rPr lang="en-US" sz="1300" baseline="0" dirty="0" smtClean="0">
                          <a:effectLst/>
                          <a:latin typeface="Calibri" panose="020F0502020204030204" pitchFamily="34" charset="0"/>
                          <a:cs typeface="Calibri" panose="020F0502020204030204" pitchFamily="34" charset="0"/>
                        </a:rPr>
                        <a:t> </a:t>
                      </a:r>
                      <a:r>
                        <a:rPr lang="en-US" sz="1300" dirty="0" smtClean="0">
                          <a:effectLst/>
                          <a:latin typeface="Calibri" panose="020F0502020204030204" pitchFamily="34" charset="0"/>
                          <a:cs typeface="Calibri" panose="020F0502020204030204" pitchFamily="34" charset="0"/>
                        </a:rPr>
                        <a:t>You pay $20</a:t>
                      </a:r>
                      <a:endParaRPr lang="en-US" sz="1300" dirty="0" smtClean="0">
                        <a:solidFill>
                          <a:schemeClr val="tx1"/>
                        </a:solidFill>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tc>
                  <a:txBody>
                    <a:bodyPr/>
                    <a:lstStyle/>
                    <a:p>
                      <a:pPr marL="0" marR="0" indent="0" algn="l">
                        <a:lnSpc>
                          <a:spcPct val="115000"/>
                        </a:lnSpc>
                        <a:spcBef>
                          <a:spcPts val="0"/>
                        </a:spcBef>
                        <a:spcAft>
                          <a:spcPts val="0"/>
                        </a:spcAft>
                        <a:buNone/>
                      </a:pPr>
                      <a:r>
                        <a:rPr lang="en-US" sz="1300" dirty="0" smtClean="0">
                          <a:solidFill>
                            <a:schemeClr val="tx1"/>
                          </a:solidFill>
                          <a:effectLst/>
                          <a:latin typeface="Calibri" panose="020F0502020204030204" pitchFamily="34" charset="0"/>
                          <a:ea typeface="Calibri"/>
                          <a:cs typeface="Calibri" panose="020F0502020204030204" pitchFamily="34" charset="0"/>
                        </a:rPr>
                        <a:t>Limitations</a:t>
                      </a:r>
                      <a:r>
                        <a:rPr lang="en-US" sz="1300" baseline="0" dirty="0" smtClean="0">
                          <a:solidFill>
                            <a:schemeClr val="tx1"/>
                          </a:solidFill>
                          <a:effectLst/>
                          <a:latin typeface="Calibri" panose="020F0502020204030204" pitchFamily="34" charset="0"/>
                          <a:ea typeface="Calibri"/>
                          <a:cs typeface="Calibri" panose="020F0502020204030204" pitchFamily="34" charset="0"/>
                        </a:rPr>
                        <a:t> may apply. </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extLst>
                  <a:ext uri="{0D108BD9-81ED-4DB2-BD59-A6C34878D82A}">
                    <a16:rowId xmlns:a16="http://schemas.microsoft.com/office/drawing/2014/main" val="3830195385"/>
                  </a:ext>
                </a:extLst>
              </a:tr>
            </a:tbl>
          </a:graphicData>
        </a:graphic>
      </p:graphicFrame>
    </p:spTree>
    <p:extLst>
      <p:ext uri="{BB962C8B-B14F-4D97-AF65-F5344CB8AC3E}">
        <p14:creationId xmlns:p14="http://schemas.microsoft.com/office/powerpoint/2010/main" val="6550813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8591" y="145456"/>
            <a:ext cx="9875520" cy="1356360"/>
          </a:xfrm>
        </p:spPr>
        <p:txBody>
          <a:bodyPr>
            <a:normAutofit/>
          </a:bodyPr>
          <a:lstStyle/>
          <a:p>
            <a:pPr algn="ctr"/>
            <a:r>
              <a:rPr lang="en-US" dirty="0">
                <a:solidFill>
                  <a:srgbClr val="FFC000"/>
                </a:solidFill>
                <a:latin typeface="Calibri" panose="020F0502020204030204" pitchFamily="34" charset="0"/>
                <a:cs typeface="Calibri" panose="020F0502020204030204" pitchFamily="34" charset="0"/>
              </a:rPr>
              <a:t>Plan Information</a:t>
            </a:r>
          </a:p>
        </p:txBody>
      </p:sp>
      <p:graphicFrame>
        <p:nvGraphicFramePr>
          <p:cNvPr id="5" name="Content Placeholder 7"/>
          <p:cNvGraphicFramePr>
            <a:graphicFrameLocks/>
          </p:cNvGraphicFramePr>
          <p:nvPr>
            <p:extLst>
              <p:ext uri="{D42A27DB-BD31-4B8C-83A1-F6EECF244321}">
                <p14:modId xmlns:p14="http://schemas.microsoft.com/office/powerpoint/2010/main" val="2892759878"/>
              </p:ext>
            </p:extLst>
          </p:nvPr>
        </p:nvGraphicFramePr>
        <p:xfrm>
          <a:off x="1350605" y="1501816"/>
          <a:ext cx="9455749" cy="4744196"/>
        </p:xfrm>
        <a:graphic>
          <a:graphicData uri="http://schemas.openxmlformats.org/drawingml/2006/table">
            <a:tbl>
              <a:tblPr firstRow="1" bandRow="1">
                <a:tableStyleId>{5940675A-B579-460E-94D1-54222C63F5DA}</a:tableStyleId>
              </a:tblPr>
              <a:tblGrid>
                <a:gridCol w="2656619">
                  <a:extLst>
                    <a:ext uri="{9D8B030D-6E8A-4147-A177-3AD203B41FA5}">
                      <a16:colId xmlns:a16="http://schemas.microsoft.com/office/drawing/2014/main" val="1203687286"/>
                    </a:ext>
                  </a:extLst>
                </a:gridCol>
                <a:gridCol w="3747247">
                  <a:extLst>
                    <a:ext uri="{9D8B030D-6E8A-4147-A177-3AD203B41FA5}">
                      <a16:colId xmlns:a16="http://schemas.microsoft.com/office/drawing/2014/main" val="2878328565"/>
                    </a:ext>
                  </a:extLst>
                </a:gridCol>
                <a:gridCol w="3051883">
                  <a:extLst>
                    <a:ext uri="{9D8B030D-6E8A-4147-A177-3AD203B41FA5}">
                      <a16:colId xmlns:a16="http://schemas.microsoft.com/office/drawing/2014/main" val="2540463529"/>
                    </a:ext>
                  </a:extLst>
                </a:gridCol>
              </a:tblGrid>
              <a:tr h="735814">
                <a:tc>
                  <a:txBody>
                    <a:bodyPr/>
                    <a:lstStyle/>
                    <a:p>
                      <a:pPr marL="0" marR="0" indent="0" algn="ctr">
                        <a:lnSpc>
                          <a:spcPct val="115000"/>
                        </a:lnSpc>
                        <a:spcBef>
                          <a:spcPts val="0"/>
                        </a:spcBef>
                        <a:spcAft>
                          <a:spcPts val="1000"/>
                        </a:spcAft>
                        <a:buNone/>
                      </a:pPr>
                      <a:r>
                        <a:rPr lang="en-US" sz="1800" b="1" dirty="0">
                          <a:effectLst/>
                          <a:latin typeface="Calibri" panose="020F0502020204030204" pitchFamily="34" charset="0"/>
                          <a:cs typeface="Calibri" panose="020F0502020204030204" pitchFamily="34" charset="0"/>
                        </a:rPr>
                        <a:t>Benefit</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tc>
                  <a:txBody>
                    <a:bodyPr/>
                    <a:lstStyle/>
                    <a:p>
                      <a:pPr marL="0" marR="0" lvl="0" indent="0" algn="ctr" defTabSz="914400" rtl="0" eaLnBrk="1" fontAlgn="auto" latinLnBrk="0" hangingPunct="1">
                        <a:lnSpc>
                          <a:spcPct val="115000"/>
                        </a:lnSpc>
                        <a:spcBef>
                          <a:spcPts val="0"/>
                        </a:spcBef>
                        <a:spcAft>
                          <a:spcPts val="1000"/>
                        </a:spcAft>
                        <a:buClrTx/>
                        <a:buSzTx/>
                        <a:buNone/>
                        <a:tabLst/>
                        <a:defRPr/>
                      </a:pPr>
                      <a:r>
                        <a:rPr lang="en-US" sz="1800" b="1" dirty="0" smtClean="0">
                          <a:solidFill>
                            <a:schemeClr val="tx1"/>
                          </a:solidFill>
                          <a:effectLst/>
                          <a:latin typeface="Calibri" panose="020F0502020204030204" pitchFamily="34" charset="0"/>
                          <a:ea typeface="+mn-ea"/>
                          <a:cs typeface="Calibri" panose="020F0502020204030204" pitchFamily="34" charset="0"/>
                        </a:rPr>
                        <a:t>Golden</a:t>
                      </a:r>
                      <a:r>
                        <a:rPr lang="en-US" sz="1800" b="1" baseline="0" dirty="0" smtClean="0">
                          <a:solidFill>
                            <a:schemeClr val="tx1"/>
                          </a:solidFill>
                          <a:effectLst/>
                          <a:latin typeface="Calibri" panose="020F0502020204030204" pitchFamily="34" charset="0"/>
                          <a:ea typeface="+mn-ea"/>
                          <a:cs typeface="Calibri" panose="020F0502020204030204" pitchFamily="34" charset="0"/>
                        </a:rPr>
                        <a:t> Triangle</a:t>
                      </a:r>
                      <a:endParaRPr lang="en-US" sz="1800" b="1" dirty="0" smtClean="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rgbClr val="9BE1B2"/>
                    </a:solidFill>
                  </a:tcPr>
                </a:tc>
                <a:tc>
                  <a:txBody>
                    <a:bodyPr/>
                    <a:lstStyle/>
                    <a:p>
                      <a:pPr marL="0" marR="0" indent="0" algn="ctr">
                        <a:lnSpc>
                          <a:spcPct val="115000"/>
                        </a:lnSpc>
                        <a:spcBef>
                          <a:spcPts val="0"/>
                        </a:spcBef>
                        <a:spcAft>
                          <a:spcPts val="1000"/>
                        </a:spcAft>
                        <a:buNone/>
                      </a:pPr>
                      <a:r>
                        <a:rPr lang="en-US" sz="1800" b="1" dirty="0">
                          <a:effectLst/>
                          <a:latin typeface="Calibri" panose="020F0502020204030204" pitchFamily="34" charset="0"/>
                          <a:cs typeface="Calibri" panose="020F0502020204030204" pitchFamily="34" charset="0"/>
                        </a:rPr>
                        <a:t>What you should know</a:t>
                      </a:r>
                      <a:endParaRPr lang="en-US" sz="1800" b="1" dirty="0">
                        <a:solidFill>
                          <a:srgbClr val="002060"/>
                        </a:solidFill>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extLst>
                  <a:ext uri="{0D108BD9-81ED-4DB2-BD59-A6C34878D82A}">
                    <a16:rowId xmlns:a16="http://schemas.microsoft.com/office/drawing/2014/main" val="1339267785"/>
                  </a:ext>
                </a:extLst>
              </a:tr>
              <a:tr h="694627">
                <a:tc>
                  <a:txBody>
                    <a:bodyPr/>
                    <a:lstStyle/>
                    <a:p>
                      <a:pPr marL="0" marR="0" indent="0">
                        <a:lnSpc>
                          <a:spcPct val="100000"/>
                        </a:lnSpc>
                        <a:spcBef>
                          <a:spcPts val="0"/>
                        </a:spcBef>
                        <a:spcAft>
                          <a:spcPts val="0"/>
                        </a:spcAft>
                        <a:buNone/>
                      </a:pPr>
                      <a:r>
                        <a:rPr lang="en-US" sz="1500" b="1" dirty="0">
                          <a:effectLst/>
                          <a:latin typeface="Calibri" panose="020F0502020204030204" pitchFamily="34" charset="0"/>
                          <a:cs typeface="Calibri" panose="020F0502020204030204" pitchFamily="34" charset="0"/>
                        </a:rPr>
                        <a:t>Rehabilitation Services</a:t>
                      </a:r>
                    </a:p>
                    <a:p>
                      <a:pPr marL="0" marR="0" indent="0">
                        <a:lnSpc>
                          <a:spcPct val="115000"/>
                        </a:lnSpc>
                        <a:spcBef>
                          <a:spcPts val="0"/>
                        </a:spcBef>
                        <a:spcAft>
                          <a:spcPts val="0"/>
                        </a:spcAft>
                        <a:buNone/>
                      </a:pPr>
                      <a:r>
                        <a:rPr lang="en-US" sz="1300" dirty="0">
                          <a:effectLst/>
                          <a:latin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None/>
                        <a:tabLst/>
                        <a:defRPr/>
                      </a:pPr>
                      <a:r>
                        <a:rPr kumimoji="0" lang="en-US" sz="13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Cardiac (heart) Rehab Services: </a:t>
                      </a:r>
                      <a:br>
                        <a:rPr kumimoji="0" lang="en-US" sz="13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3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You pay $0 per visit</a:t>
                      </a:r>
                    </a:p>
                    <a:p>
                      <a:pPr marL="228600" marR="0" lvl="0" indent="0" algn="l" defTabSz="914400" rtl="0" eaLnBrk="1" fontAlgn="auto" latinLnBrk="0" hangingPunct="1">
                        <a:lnSpc>
                          <a:spcPct val="100000"/>
                        </a:lnSpc>
                        <a:spcBef>
                          <a:spcPts val="0"/>
                        </a:spcBef>
                        <a:spcAft>
                          <a:spcPts val="0"/>
                        </a:spcAft>
                        <a:buClrTx/>
                        <a:buSzTx/>
                        <a:buNone/>
                        <a:tabLst/>
                        <a:defRPr/>
                      </a:pPr>
                      <a:r>
                        <a:rPr kumimoji="0" lang="en-US" sz="13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None/>
                        <a:tabLst/>
                        <a:defRPr/>
                      </a:pPr>
                      <a:r>
                        <a:rPr kumimoji="0" lang="en-US" sz="13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Pulmonary Services: You pay $0 per visit</a:t>
                      </a:r>
                    </a:p>
                    <a:p>
                      <a:pPr marL="0" marR="0" lvl="0" indent="0" algn="l" defTabSz="914400" rtl="0" eaLnBrk="1" fontAlgn="auto" latinLnBrk="0" hangingPunct="1">
                        <a:lnSpc>
                          <a:spcPct val="100000"/>
                        </a:lnSpc>
                        <a:spcBef>
                          <a:spcPts val="0"/>
                        </a:spcBef>
                        <a:spcAft>
                          <a:spcPts val="0"/>
                        </a:spcAft>
                        <a:buClrTx/>
                        <a:buSzTx/>
                        <a:buNone/>
                        <a:tabLst/>
                        <a:defRPr/>
                      </a:pPr>
                      <a:r>
                        <a:rPr kumimoji="0" lang="en-US" sz="13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None/>
                        <a:tabLst/>
                        <a:defRPr/>
                      </a:pPr>
                      <a:r>
                        <a:rPr kumimoji="0" lang="en-US" sz="13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Occupational Therapy Visit: You pay $35 per visit</a:t>
                      </a:r>
                    </a:p>
                    <a:p>
                      <a:pPr marL="0" marR="0" lvl="0" indent="0" algn="l" defTabSz="914400" rtl="0" eaLnBrk="1" fontAlgn="auto" latinLnBrk="0" hangingPunct="1">
                        <a:lnSpc>
                          <a:spcPct val="100000"/>
                        </a:lnSpc>
                        <a:spcBef>
                          <a:spcPts val="0"/>
                        </a:spcBef>
                        <a:spcAft>
                          <a:spcPts val="0"/>
                        </a:spcAft>
                        <a:buClrTx/>
                        <a:buSzTx/>
                        <a:buNone/>
                        <a:tabLst/>
                        <a:defRPr/>
                      </a:pPr>
                      <a:r>
                        <a:rPr kumimoji="0" lang="en-US" sz="13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None/>
                        <a:tabLst/>
                        <a:defRPr/>
                      </a:pPr>
                      <a:r>
                        <a:rPr kumimoji="0" lang="en-US" sz="13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Physical Therapy and Speech and Language Therapy Visit: You pay $35 per visit</a:t>
                      </a:r>
                      <a:endParaRPr kumimoji="0" lang="en-US" sz="1300" b="0" i="0" u="none" strike="noStrike" kern="1200" cap="none" spc="0" normalizeH="0" baseline="0" noProof="0" dirty="0" smtClean="0">
                        <a:ln>
                          <a:noFill/>
                        </a:ln>
                        <a:solidFill>
                          <a:prstClr val="black"/>
                        </a:solidFill>
                        <a:effectLst/>
                        <a:uLnTx/>
                        <a:uFillTx/>
                        <a:latin typeface="Calibri" panose="020F0502020204030204" pitchFamily="34" charset="0"/>
                        <a:ea typeface="Calibri"/>
                        <a:cs typeface="Calibri" panose="020F0502020204030204" pitchFamily="34" charset="0"/>
                      </a:endParaRPr>
                    </a:p>
                  </a:txBody>
                  <a:tcPr marL="68580" marR="68580" marT="0" marB="0">
                    <a:solidFill>
                      <a:schemeClr val="bg1"/>
                    </a:solidFill>
                  </a:tcPr>
                </a:tc>
                <a:tc>
                  <a:txBody>
                    <a:bodyPr/>
                    <a:lstStyle/>
                    <a:p>
                      <a:pPr marL="0" marR="0" indent="0" algn="l">
                        <a:lnSpc>
                          <a:spcPct val="115000"/>
                        </a:lnSpc>
                        <a:spcBef>
                          <a:spcPts val="0"/>
                        </a:spcBef>
                        <a:spcAft>
                          <a:spcPts val="1000"/>
                        </a:spcAft>
                        <a:buNone/>
                      </a:pP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extLst>
                  <a:ext uri="{0D108BD9-81ED-4DB2-BD59-A6C34878D82A}">
                    <a16:rowId xmlns:a16="http://schemas.microsoft.com/office/drawing/2014/main" val="3554393582"/>
                  </a:ext>
                </a:extLst>
              </a:tr>
              <a:tr h="694627">
                <a:tc>
                  <a:txBody>
                    <a:bodyPr/>
                    <a:lstStyle/>
                    <a:p>
                      <a:pPr marL="0" marR="0" indent="0" algn="l">
                        <a:lnSpc>
                          <a:spcPct val="115000"/>
                        </a:lnSpc>
                        <a:spcBef>
                          <a:spcPts val="0"/>
                        </a:spcBef>
                        <a:spcAft>
                          <a:spcPts val="0"/>
                        </a:spcAft>
                        <a:buNone/>
                      </a:pPr>
                      <a:r>
                        <a:rPr lang="en-US" sz="1500" b="1" dirty="0">
                          <a:effectLst/>
                          <a:latin typeface="Calibri" panose="020F0502020204030204" pitchFamily="34" charset="0"/>
                          <a:cs typeface="Calibri" panose="020F0502020204030204" pitchFamily="34" charset="0"/>
                        </a:rPr>
                        <a:t>Ambulance</a:t>
                      </a:r>
                    </a:p>
                    <a:p>
                      <a:pPr marL="0" marR="0" indent="0" algn="l">
                        <a:lnSpc>
                          <a:spcPct val="115000"/>
                        </a:lnSpc>
                        <a:spcBef>
                          <a:spcPts val="0"/>
                        </a:spcBef>
                        <a:spcAft>
                          <a:spcPts val="1000"/>
                        </a:spcAft>
                        <a:buNone/>
                      </a:pPr>
                      <a:r>
                        <a:rPr lang="en-US" sz="1500" b="1" dirty="0">
                          <a:effectLst/>
                          <a:latin typeface="Calibri" panose="020F0502020204030204" pitchFamily="34" charset="0"/>
                          <a:cs typeface="Calibri" panose="020F0502020204030204" pitchFamily="34" charset="0"/>
                        </a:rPr>
                        <a:t> </a:t>
                      </a:r>
                      <a:endParaRPr lang="en-US" sz="1500" b="1" dirty="0">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lvl="0" indent="0" algn="l" defTabSz="914400" rtl="0" eaLnBrk="1" fontAlgn="auto" latinLnBrk="0" hangingPunct="1">
                        <a:lnSpc>
                          <a:spcPct val="115000"/>
                        </a:lnSpc>
                        <a:spcBef>
                          <a:spcPts val="0"/>
                        </a:spcBef>
                        <a:spcAft>
                          <a:spcPts val="1000"/>
                        </a:spcAft>
                        <a:buClrTx/>
                        <a:buSzTx/>
                        <a:buNone/>
                        <a:tabLst/>
                        <a:defRPr/>
                      </a:pPr>
                      <a:r>
                        <a:rPr lang="en-US" sz="1300" dirty="0" smtClean="0">
                          <a:effectLst/>
                          <a:latin typeface="Calibri" panose="020F0502020204030204" pitchFamily="34" charset="0"/>
                          <a:cs typeface="Calibri" panose="020F0502020204030204" pitchFamily="34" charset="0"/>
                        </a:rPr>
                        <a:t>Ground - You pay $250 per one-way trip</a:t>
                      </a:r>
                    </a:p>
                    <a:p>
                      <a:pPr marL="0" marR="0" lvl="0" indent="0" algn="l" defTabSz="914400" rtl="0" eaLnBrk="1" fontAlgn="auto" latinLnBrk="0" hangingPunct="1">
                        <a:lnSpc>
                          <a:spcPct val="115000"/>
                        </a:lnSpc>
                        <a:spcBef>
                          <a:spcPts val="0"/>
                        </a:spcBef>
                        <a:spcAft>
                          <a:spcPts val="1000"/>
                        </a:spcAft>
                        <a:buClrTx/>
                        <a:buSzTx/>
                        <a:buNone/>
                        <a:tabLst/>
                        <a:defRPr/>
                      </a:pPr>
                      <a:r>
                        <a:rPr lang="en-US" sz="1300" dirty="0" smtClean="0">
                          <a:solidFill>
                            <a:schemeClr val="tx1"/>
                          </a:solidFill>
                          <a:effectLst/>
                          <a:latin typeface="Calibri" panose="020F0502020204030204" pitchFamily="34" charset="0"/>
                          <a:ea typeface="Calibri"/>
                          <a:cs typeface="Calibri" panose="020F0502020204030204" pitchFamily="34" charset="0"/>
                        </a:rPr>
                        <a:t>Air – You pay 20% </a:t>
                      </a:r>
                    </a:p>
                  </a:txBody>
                  <a:tcPr marL="68580" marR="68580" marT="0" marB="0">
                    <a:solidFill>
                      <a:schemeClr val="bg1"/>
                    </a:solidFill>
                  </a:tcPr>
                </a:tc>
                <a:tc>
                  <a:txBody>
                    <a:bodyPr/>
                    <a:lstStyle/>
                    <a:p>
                      <a:pPr marL="0" marR="0" indent="0" algn="l">
                        <a:lnSpc>
                          <a:spcPct val="115000"/>
                        </a:lnSpc>
                        <a:spcBef>
                          <a:spcPts val="0"/>
                        </a:spcBef>
                        <a:spcAft>
                          <a:spcPts val="1000"/>
                        </a:spcAft>
                        <a:buNone/>
                      </a:pP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solidFill>
                      <a:schemeClr val="bg1"/>
                    </a:solidFill>
                  </a:tcPr>
                </a:tc>
                <a:extLst>
                  <a:ext uri="{0D108BD9-81ED-4DB2-BD59-A6C34878D82A}">
                    <a16:rowId xmlns:a16="http://schemas.microsoft.com/office/drawing/2014/main" val="332395276"/>
                  </a:ext>
                </a:extLst>
              </a:tr>
              <a:tr h="624938">
                <a:tc>
                  <a:txBody>
                    <a:bodyPr/>
                    <a:lstStyle/>
                    <a:p>
                      <a:pPr marL="0" marR="0" indent="0" algn="l">
                        <a:lnSpc>
                          <a:spcPct val="115000"/>
                        </a:lnSpc>
                        <a:spcBef>
                          <a:spcPts val="0"/>
                        </a:spcBef>
                        <a:spcAft>
                          <a:spcPts val="0"/>
                        </a:spcAft>
                        <a:buNone/>
                      </a:pPr>
                      <a:r>
                        <a:rPr lang="en-US" sz="1500" b="1" dirty="0">
                          <a:effectLst/>
                          <a:latin typeface="Calibri" panose="020F0502020204030204" pitchFamily="34" charset="0"/>
                          <a:cs typeface="Calibri" panose="020F0502020204030204" pitchFamily="34" charset="0"/>
                        </a:rPr>
                        <a:t>Transportation</a:t>
                      </a:r>
                    </a:p>
                    <a:p>
                      <a:pPr marL="0" marR="0" indent="0" algn="l">
                        <a:lnSpc>
                          <a:spcPct val="115000"/>
                        </a:lnSpc>
                        <a:spcBef>
                          <a:spcPts val="0"/>
                        </a:spcBef>
                        <a:spcAft>
                          <a:spcPts val="0"/>
                        </a:spcAft>
                        <a:buNone/>
                      </a:pPr>
                      <a:r>
                        <a:rPr lang="en-US" sz="1500" b="1" dirty="0">
                          <a:effectLst/>
                          <a:latin typeface="Calibri" panose="020F0502020204030204" pitchFamily="34" charset="0"/>
                          <a:cs typeface="Calibri" panose="020F0502020204030204" pitchFamily="34" charset="0"/>
                        </a:rPr>
                        <a:t> </a:t>
                      </a:r>
                      <a:endParaRPr lang="en-US" sz="1500" b="1" dirty="0">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lvl="0" indent="0" algn="l" defTabSz="914400" rtl="0" eaLnBrk="1" fontAlgn="auto" latinLnBrk="0" hangingPunct="1">
                        <a:lnSpc>
                          <a:spcPct val="115000"/>
                        </a:lnSpc>
                        <a:spcBef>
                          <a:spcPts val="0"/>
                        </a:spcBef>
                        <a:spcAft>
                          <a:spcPts val="1000"/>
                        </a:spcAft>
                        <a:buClrTx/>
                        <a:buSzTx/>
                        <a:buNone/>
                        <a:tabLst/>
                        <a:defRPr/>
                      </a:pPr>
                      <a:r>
                        <a:rPr lang="en-US" sz="1300" dirty="0" smtClean="0">
                          <a:effectLst/>
                          <a:latin typeface="Calibri" panose="020F0502020204030204" pitchFamily="34" charset="0"/>
                          <a:cs typeface="Calibri" panose="020F0502020204030204" pitchFamily="34" charset="0"/>
                        </a:rPr>
                        <a:t>Memorial Hermann </a:t>
                      </a:r>
                      <a:r>
                        <a:rPr lang="en-US" sz="1300" i="1" dirty="0" smtClean="0">
                          <a:effectLst/>
                          <a:latin typeface="Calibri" panose="020F0502020204030204" pitchFamily="34" charset="0"/>
                          <a:cs typeface="Calibri" panose="020F0502020204030204" pitchFamily="34" charset="0"/>
                        </a:rPr>
                        <a:t>Advantage</a:t>
                      </a:r>
                      <a:r>
                        <a:rPr lang="en-US" sz="1300" dirty="0" smtClean="0">
                          <a:effectLst/>
                          <a:latin typeface="Calibri" panose="020F0502020204030204" pitchFamily="34" charset="0"/>
                          <a:cs typeface="Calibri" panose="020F0502020204030204" pitchFamily="34" charset="0"/>
                        </a:rPr>
                        <a:t> Golden</a:t>
                      </a:r>
                      <a:r>
                        <a:rPr lang="en-US" sz="1300" baseline="0" dirty="0" smtClean="0">
                          <a:effectLst/>
                          <a:latin typeface="Calibri" panose="020F0502020204030204" pitchFamily="34" charset="0"/>
                          <a:cs typeface="Calibri" panose="020F0502020204030204" pitchFamily="34" charset="0"/>
                        </a:rPr>
                        <a:t> Triangle </a:t>
                      </a:r>
                      <a:r>
                        <a:rPr lang="en-US" sz="1300" dirty="0" smtClean="0">
                          <a:effectLst/>
                          <a:latin typeface="Calibri" panose="020F0502020204030204" pitchFamily="34" charset="0"/>
                          <a:cs typeface="Calibri" panose="020F0502020204030204" pitchFamily="34" charset="0"/>
                        </a:rPr>
                        <a:t>HMO covers</a:t>
                      </a:r>
                      <a:r>
                        <a:rPr lang="en-US" sz="1300" baseline="0" dirty="0" smtClean="0">
                          <a:effectLst/>
                          <a:latin typeface="Calibri" panose="020F0502020204030204" pitchFamily="34" charset="0"/>
                          <a:cs typeface="Calibri" panose="020F0502020204030204" pitchFamily="34" charset="0"/>
                        </a:rPr>
                        <a:t> 10 trips.</a:t>
                      </a:r>
                      <a:endParaRPr lang="en-US" sz="1300" dirty="0" smtClean="0">
                        <a:solidFill>
                          <a:schemeClr val="tx1"/>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indent="0" algn="l">
                        <a:lnSpc>
                          <a:spcPct val="115000"/>
                        </a:lnSpc>
                        <a:spcBef>
                          <a:spcPts val="0"/>
                        </a:spcBef>
                        <a:spcAft>
                          <a:spcPts val="1000"/>
                        </a:spcAft>
                        <a:buNone/>
                      </a:pPr>
                      <a:r>
                        <a:rPr lang="en-US" sz="1300" dirty="0">
                          <a:effectLst/>
                          <a:latin typeface="Calibri" panose="020F0502020204030204" pitchFamily="34" charset="0"/>
                          <a:cs typeface="Calibri" panose="020F0502020204030204" pitchFamily="34" charset="0"/>
                        </a:rPr>
                        <a:t> </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954391376"/>
                  </a:ext>
                </a:extLst>
              </a:tr>
              <a:tr h="349925">
                <a:tc>
                  <a:txBody>
                    <a:bodyPr/>
                    <a:lstStyle/>
                    <a:p>
                      <a:pPr marL="0" marR="0" indent="0" algn="l">
                        <a:lnSpc>
                          <a:spcPct val="115000"/>
                        </a:lnSpc>
                        <a:spcBef>
                          <a:spcPts val="0"/>
                        </a:spcBef>
                        <a:spcAft>
                          <a:spcPts val="0"/>
                        </a:spcAft>
                        <a:buNone/>
                      </a:pPr>
                      <a:r>
                        <a:rPr lang="en-US" sz="1500" b="1" dirty="0" smtClean="0">
                          <a:effectLst/>
                          <a:latin typeface="Calibri" panose="020F0502020204030204" pitchFamily="34" charset="0"/>
                          <a:cs typeface="Calibri" panose="020F0502020204030204" pitchFamily="34" charset="0"/>
                        </a:rPr>
                        <a:t>Over-the</a:t>
                      </a:r>
                      <a:r>
                        <a:rPr lang="en-US" sz="1500" b="1" baseline="0" dirty="0" smtClean="0">
                          <a:effectLst/>
                          <a:latin typeface="Calibri" panose="020F0502020204030204" pitchFamily="34" charset="0"/>
                          <a:cs typeface="Calibri" panose="020F0502020204030204" pitchFamily="34" charset="0"/>
                        </a:rPr>
                        <a:t>-Counter (OTC)</a:t>
                      </a:r>
                      <a:endParaRPr lang="en-US" sz="1500" b="1" dirty="0">
                        <a:effectLst/>
                        <a:latin typeface="Calibri" panose="020F0502020204030204" pitchFamily="34" charset="0"/>
                        <a:cs typeface="Calibri" panose="020F0502020204030204" pitchFamily="34" charset="0"/>
                      </a:endParaRPr>
                    </a:p>
                  </a:txBody>
                  <a:tcPr marL="68580" marR="68580" marT="0" marB="0"/>
                </a:tc>
                <a:tc>
                  <a:txBody>
                    <a:bodyPr/>
                    <a:lstStyle/>
                    <a:p>
                      <a:pPr marL="0" marR="0" indent="0" algn="l">
                        <a:lnSpc>
                          <a:spcPct val="115000"/>
                        </a:lnSpc>
                        <a:spcBef>
                          <a:spcPts val="0"/>
                        </a:spcBef>
                        <a:spcAft>
                          <a:spcPts val="0"/>
                        </a:spcAft>
                        <a:buNone/>
                      </a:pPr>
                      <a:r>
                        <a:rPr lang="en-US" sz="1300" dirty="0" smtClean="0">
                          <a:effectLst/>
                          <a:latin typeface="Calibri" panose="020F0502020204030204" pitchFamily="34" charset="0"/>
                          <a:cs typeface="Calibri" panose="020F0502020204030204" pitchFamily="34" charset="0"/>
                        </a:rPr>
                        <a:t>$40 per quarter </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tc>
                <a:tc>
                  <a:txBody>
                    <a:bodyPr/>
                    <a:lstStyle/>
                    <a:p>
                      <a:pPr marL="0" marR="0" indent="0" algn="l">
                        <a:lnSpc>
                          <a:spcPct val="115000"/>
                        </a:lnSpc>
                        <a:spcBef>
                          <a:spcPts val="0"/>
                        </a:spcBef>
                        <a:spcAft>
                          <a:spcPts val="0"/>
                        </a:spcAft>
                        <a:buNone/>
                      </a:pPr>
                      <a:r>
                        <a:rPr lang="en-US" sz="1300" b="1" dirty="0">
                          <a:effectLst/>
                          <a:latin typeface="Calibri" panose="020F0502020204030204" pitchFamily="34" charset="0"/>
                          <a:cs typeface="Calibri" panose="020F0502020204030204" pitchFamily="34" charset="0"/>
                        </a:rPr>
                        <a:t> </a:t>
                      </a:r>
                      <a:endParaRPr lang="en-US" sz="1300" b="1" dirty="0">
                        <a:effectLst/>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2755814815"/>
                  </a:ext>
                </a:extLst>
              </a:tr>
              <a:tr h="555812">
                <a:tc>
                  <a:txBody>
                    <a:bodyPr/>
                    <a:lstStyle/>
                    <a:p>
                      <a:pPr marL="0" marR="0" indent="0" algn="l">
                        <a:lnSpc>
                          <a:spcPct val="115000"/>
                        </a:lnSpc>
                        <a:spcBef>
                          <a:spcPts val="0"/>
                        </a:spcBef>
                        <a:spcAft>
                          <a:spcPts val="0"/>
                        </a:spcAft>
                        <a:buNone/>
                      </a:pPr>
                      <a:r>
                        <a:rPr lang="en-US" sz="1500" b="1" dirty="0" smtClean="0">
                          <a:effectLst/>
                          <a:latin typeface="Calibri" panose="020F0502020204030204" pitchFamily="34" charset="0"/>
                          <a:cs typeface="Calibri" panose="020F0502020204030204" pitchFamily="34" charset="0"/>
                        </a:rPr>
                        <a:t>Meals</a:t>
                      </a:r>
                      <a:endParaRPr lang="en-US" sz="1500" b="1" dirty="0">
                        <a:effectLst/>
                        <a:latin typeface="Calibri" panose="020F0502020204030204" pitchFamily="34" charset="0"/>
                        <a:cs typeface="Calibri" panose="020F0502020204030204" pitchFamily="34" charset="0"/>
                      </a:endParaRPr>
                    </a:p>
                  </a:txBody>
                  <a:tcPr marL="68580" marR="68580" marT="0" marB="0"/>
                </a:tc>
                <a:tc>
                  <a:txBody>
                    <a:bodyPr/>
                    <a:lstStyle/>
                    <a:p>
                      <a:pPr marL="0" marR="0" lvl="0" indent="0" algn="l" defTabSz="914400" rtl="0" eaLnBrk="1" fontAlgn="auto" latinLnBrk="0" hangingPunct="1">
                        <a:lnSpc>
                          <a:spcPct val="115000"/>
                        </a:lnSpc>
                        <a:spcBef>
                          <a:spcPts val="0"/>
                        </a:spcBef>
                        <a:spcAft>
                          <a:spcPts val="1000"/>
                        </a:spcAft>
                        <a:buClrTx/>
                        <a:buSzTx/>
                        <a:buNone/>
                        <a:tabLst/>
                        <a:defRPr/>
                      </a:pPr>
                      <a:r>
                        <a:rPr lang="en-US" sz="1300" dirty="0" smtClean="0">
                          <a:effectLst/>
                          <a:latin typeface="Calibri" panose="020F0502020204030204" pitchFamily="34" charset="0"/>
                          <a:cs typeface="Calibri" panose="020F0502020204030204" pitchFamily="34" charset="0"/>
                        </a:rPr>
                        <a:t>Coverage: </a:t>
                      </a:r>
                      <a:r>
                        <a:rPr lang="en-US" sz="1300" baseline="0" dirty="0" smtClean="0">
                          <a:solidFill>
                            <a:schemeClr val="tx1"/>
                          </a:solidFill>
                          <a:effectLst/>
                          <a:latin typeface="Calibri" panose="020F0502020204030204" pitchFamily="34" charset="0"/>
                          <a:cs typeface="Calibri" panose="020F0502020204030204" pitchFamily="34" charset="0"/>
                        </a:rPr>
                        <a:t>(10) meals post-discharge of inpatient or surgical hospital stay</a:t>
                      </a:r>
                    </a:p>
                  </a:txBody>
                  <a:tcPr marL="68580" marR="68580" marT="0" marB="0"/>
                </a:tc>
                <a:tc>
                  <a:txBody>
                    <a:bodyPr/>
                    <a:lstStyle/>
                    <a:p>
                      <a:pPr marL="0" marR="0" indent="0" algn="l">
                        <a:lnSpc>
                          <a:spcPct val="115000"/>
                        </a:lnSpc>
                        <a:spcBef>
                          <a:spcPts val="0"/>
                        </a:spcBef>
                        <a:spcAft>
                          <a:spcPts val="0"/>
                        </a:spcAft>
                        <a:buNone/>
                      </a:pPr>
                      <a:r>
                        <a:rPr lang="en-US" sz="1300" dirty="0">
                          <a:effectLst/>
                          <a:latin typeface="Calibri" panose="020F0502020204030204" pitchFamily="34" charset="0"/>
                          <a:cs typeface="Calibri" panose="020F0502020204030204" pitchFamily="34" charset="0"/>
                        </a:rPr>
                        <a:t>Limitations may apply.</a:t>
                      </a:r>
                      <a:endParaRPr lang="en-US" sz="13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345525385"/>
                  </a:ext>
                </a:extLst>
              </a:tr>
            </a:tbl>
          </a:graphicData>
        </a:graphic>
      </p:graphicFrame>
    </p:spTree>
    <p:extLst>
      <p:ext uri="{BB962C8B-B14F-4D97-AF65-F5344CB8AC3E}">
        <p14:creationId xmlns:p14="http://schemas.microsoft.com/office/powerpoint/2010/main" val="38033066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53B7E-BE1C-794E-8F73-D7E8127018B3}"/>
              </a:ext>
            </a:extLst>
          </p:cNvPr>
          <p:cNvSpPr>
            <a:spLocks noGrp="1"/>
          </p:cNvSpPr>
          <p:nvPr>
            <p:ph type="ctrTitle"/>
          </p:nvPr>
        </p:nvSpPr>
        <p:spPr>
          <a:xfrm>
            <a:off x="914400" y="1325881"/>
            <a:ext cx="10363200" cy="1005338"/>
          </a:xfrm>
        </p:spPr>
        <p:txBody>
          <a:bodyPr>
            <a:noAutofit/>
          </a:bodyPr>
          <a:lstStyle/>
          <a:p>
            <a:r>
              <a:rPr lang="en-US" sz="4000" dirty="0" smtClean="0">
                <a:latin typeface="+mj-lt"/>
              </a:rPr>
              <a:t>SUPPLEMENTAL BENEFIT INFORMATION</a:t>
            </a:r>
            <a:endParaRPr lang="en-US" sz="4000" dirty="0">
              <a:latin typeface="+mj-lt"/>
            </a:endParaRPr>
          </a:p>
        </p:txBody>
      </p:sp>
    </p:spTree>
    <p:extLst>
      <p:ext uri="{BB962C8B-B14F-4D97-AF65-F5344CB8AC3E}">
        <p14:creationId xmlns:p14="http://schemas.microsoft.com/office/powerpoint/2010/main" val="130127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A74DB0-959C-329D-2FD4-96CB238BD991}"/>
              </a:ext>
            </a:extLst>
          </p:cNvPr>
          <p:cNvSpPr>
            <a:spLocks noGrp="1"/>
          </p:cNvSpPr>
          <p:nvPr>
            <p:ph type="body" idx="1"/>
          </p:nvPr>
        </p:nvSpPr>
        <p:spPr>
          <a:xfrm>
            <a:off x="609600" y="1600200"/>
            <a:ext cx="10912928" cy="2015936"/>
          </a:xfrm>
        </p:spPr>
        <p:txBody>
          <a:bodyPr>
            <a:normAutofit/>
          </a:bodyPr>
          <a:lstStyle/>
          <a:p>
            <a:r>
              <a:rPr lang="en-US" sz="2000" dirty="0">
                <a:solidFill>
                  <a:schemeClr val="tx1"/>
                </a:solidFill>
                <a:latin typeface="Calibri" panose="020F0502020204030204" pitchFamily="34" charset="0"/>
                <a:cs typeface="Calibri" panose="020F0502020204030204" pitchFamily="34" charset="0"/>
              </a:rPr>
              <a:t>Liberty Dental (3</a:t>
            </a:r>
            <a:r>
              <a:rPr lang="en-US" sz="2000" baseline="30000" dirty="0">
                <a:solidFill>
                  <a:schemeClr val="tx1"/>
                </a:solidFill>
                <a:latin typeface="Calibri" panose="020F0502020204030204" pitchFamily="34" charset="0"/>
                <a:cs typeface="Calibri" panose="020F0502020204030204" pitchFamily="34" charset="0"/>
              </a:rPr>
              <a:t>rd</a:t>
            </a:r>
            <a:r>
              <a:rPr lang="en-US" sz="2000" dirty="0">
                <a:solidFill>
                  <a:schemeClr val="tx1"/>
                </a:solidFill>
                <a:latin typeface="Calibri" panose="020F0502020204030204" pitchFamily="34" charset="0"/>
                <a:cs typeface="Calibri" panose="020F0502020204030204" pitchFamily="34" charset="0"/>
              </a:rPr>
              <a:t> Year)</a:t>
            </a:r>
          </a:p>
          <a:p>
            <a:r>
              <a:rPr lang="en-US" sz="2000" dirty="0">
                <a:solidFill>
                  <a:schemeClr val="tx1"/>
                </a:solidFill>
                <a:latin typeface="Calibri" panose="020F0502020204030204" pitchFamily="34" charset="0"/>
                <a:cs typeface="Calibri" panose="020F0502020204030204" pitchFamily="34" charset="0"/>
              </a:rPr>
              <a:t>Dramatically improved preventive/comprehensive annual maximum</a:t>
            </a:r>
          </a:p>
          <a:p>
            <a:r>
              <a:rPr lang="en-US" sz="2000" dirty="0">
                <a:solidFill>
                  <a:schemeClr val="tx1"/>
                </a:solidFill>
                <a:latin typeface="Calibri" panose="020F0502020204030204" pitchFamily="34" charset="0"/>
                <a:cs typeface="Calibri" panose="020F0502020204030204" pitchFamily="34" charset="0"/>
              </a:rPr>
              <a:t>Co-pays for each service for member clarity – no coinsurance</a:t>
            </a:r>
          </a:p>
        </p:txBody>
      </p:sp>
      <p:sp>
        <p:nvSpPr>
          <p:cNvPr id="3" name="Title 2">
            <a:extLst>
              <a:ext uri="{FF2B5EF4-FFF2-40B4-BE49-F238E27FC236}">
                <a16:creationId xmlns:a16="http://schemas.microsoft.com/office/drawing/2014/main" id="{058F30CF-D84F-5FF8-57E2-913B4E5DE4C1}"/>
              </a:ext>
            </a:extLst>
          </p:cNvPr>
          <p:cNvSpPr>
            <a:spLocks noGrp="1"/>
          </p:cNvSpPr>
          <p:nvPr>
            <p:ph type="title"/>
          </p:nvPr>
        </p:nvSpPr>
        <p:spPr>
          <a:xfrm>
            <a:off x="609600" y="188894"/>
            <a:ext cx="8229600" cy="1051560"/>
          </a:xfrm>
        </p:spPr>
        <p:txBody>
          <a:bodyPr/>
          <a:lstStyle/>
          <a:p>
            <a:r>
              <a:rPr lang="en-US" dirty="0">
                <a:solidFill>
                  <a:srgbClr val="FFC000"/>
                </a:solidFill>
                <a:latin typeface="Calibri" panose="020F0502020204030204" pitchFamily="34" charset="0"/>
                <a:cs typeface="Calibri" panose="020F0502020204030204" pitchFamily="34" charset="0"/>
              </a:rPr>
              <a:t>Dental</a:t>
            </a:r>
          </a:p>
        </p:txBody>
      </p:sp>
      <p:sp>
        <p:nvSpPr>
          <p:cNvPr id="4" name="TextBox 3">
            <a:extLst>
              <a:ext uri="{FF2B5EF4-FFF2-40B4-BE49-F238E27FC236}">
                <a16:creationId xmlns:a16="http://schemas.microsoft.com/office/drawing/2014/main" id="{0BD0E89B-8BC2-AF7B-CC92-97F76CB4556A}"/>
              </a:ext>
            </a:extLst>
          </p:cNvPr>
          <p:cNvSpPr txBox="1"/>
          <p:nvPr/>
        </p:nvSpPr>
        <p:spPr>
          <a:xfrm>
            <a:off x="741122" y="3616136"/>
            <a:ext cx="10158941" cy="1831271"/>
          </a:xfrm>
          <a:prstGeom prst="rect">
            <a:avLst/>
          </a:prstGeom>
          <a:noFill/>
        </p:spPr>
        <p:txBody>
          <a:bodyPr wrap="square" rtlCol="0">
            <a:spAutoFit/>
          </a:bodyPr>
          <a:lstStyle/>
          <a:p>
            <a:pPr>
              <a:spcAft>
                <a:spcPts val="600"/>
              </a:spcAft>
            </a:pPr>
            <a:r>
              <a:rPr lang="en-US" sz="2000" b="1" dirty="0">
                <a:solidFill>
                  <a:srgbClr val="0070C0"/>
                </a:solidFill>
                <a:latin typeface="Calibri" panose="020F0502020204030204" pitchFamily="34" charset="0"/>
                <a:cs typeface="Calibri" panose="020F0502020204030204" pitchFamily="34" charset="0"/>
              </a:rPr>
              <a:t>Helpful Member Information:</a:t>
            </a:r>
          </a:p>
          <a:p>
            <a:pPr marL="342900" indent="-342900">
              <a:buFont typeface="Arial" panose="020B0604020202020204" pitchFamily="34" charset="0"/>
              <a:buChar char="•"/>
            </a:pPr>
            <a:r>
              <a:rPr lang="en-US" sz="1700" dirty="0">
                <a:solidFill>
                  <a:schemeClr val="tx1">
                    <a:lumMod val="95000"/>
                    <a:lumOff val="5000"/>
                  </a:schemeClr>
                </a:solidFill>
                <a:effectLst/>
                <a:latin typeface="Calibri" panose="020F0502020204030204" pitchFamily="34" charset="0"/>
                <a:cs typeface="Calibri" panose="020F0502020204030204" pitchFamily="34" charset="0"/>
              </a:rPr>
              <a:t>Liberty has an excellent network in the Houston area, and members can find a provider by calling Liberty at: 866.674.0114 (TTY: 877.855.8039).</a:t>
            </a:r>
          </a:p>
          <a:p>
            <a:pPr marL="342900" indent="-342900">
              <a:buFont typeface="Arial" panose="020B0604020202020204" pitchFamily="34" charset="0"/>
              <a:buChar char="•"/>
            </a:pPr>
            <a:r>
              <a:rPr lang="en-US" sz="1700" dirty="0">
                <a:solidFill>
                  <a:schemeClr val="tx1">
                    <a:lumMod val="95000"/>
                    <a:lumOff val="5000"/>
                  </a:schemeClr>
                </a:solidFill>
                <a:effectLst/>
                <a:latin typeface="Calibri" panose="020F0502020204030204" pitchFamily="34" charset="0"/>
                <a:cs typeface="Calibri" panose="020F0502020204030204" pitchFamily="34" charset="0"/>
              </a:rPr>
              <a:t>Or, the member can visit the Liberty website at:</a:t>
            </a:r>
          </a:p>
          <a:p>
            <a:pPr lvl="2"/>
            <a:r>
              <a:rPr lang="en-US" sz="1700" dirty="0">
                <a:solidFill>
                  <a:schemeClr val="tx1">
                    <a:lumMod val="95000"/>
                    <a:lumOff val="5000"/>
                  </a:schemeClr>
                </a:solidFill>
                <a:effectLst/>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https://client.libertydentalplan.com/MemorialHermannMedicare/FindADentist</a:t>
            </a:r>
            <a:endParaRPr lang="en-US" sz="1700" dirty="0">
              <a:solidFill>
                <a:schemeClr val="tx1">
                  <a:lumMod val="95000"/>
                  <a:lumOff val="5000"/>
                </a:schemeClr>
              </a:solidFill>
              <a:latin typeface="Calibri" panose="020F0502020204030204" pitchFamily="34" charset="0"/>
              <a:cs typeface="Calibri" panose="020F0502020204030204" pitchFamily="34" charset="0"/>
            </a:endParaRPr>
          </a:p>
          <a:p>
            <a:endParaRPr lang="en-US" sz="2000" dirty="0">
              <a:solidFill>
                <a:schemeClr val="tx1">
                  <a:lumMod val="95000"/>
                  <a:lumOff val="5000"/>
                </a:schemeClr>
              </a:solidFill>
              <a:latin typeface="Avenir Book" panose="02000503020000020003"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5659" y="323706"/>
            <a:ext cx="1583724" cy="1583724"/>
          </a:xfrm>
          <a:prstGeom prst="rect">
            <a:avLst/>
          </a:prstGeom>
        </p:spPr>
      </p:pic>
    </p:spTree>
    <p:extLst>
      <p:ext uri="{BB962C8B-B14F-4D97-AF65-F5344CB8AC3E}">
        <p14:creationId xmlns:p14="http://schemas.microsoft.com/office/powerpoint/2010/main" val="1507822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2FCAF6-AF7B-51B2-1834-4AEF0F9A1047}"/>
              </a:ext>
            </a:extLst>
          </p:cNvPr>
          <p:cNvSpPr>
            <a:spLocks noGrp="1"/>
          </p:cNvSpPr>
          <p:nvPr>
            <p:ph type="title"/>
          </p:nvPr>
        </p:nvSpPr>
        <p:spPr>
          <a:xfrm>
            <a:off x="645459" y="349046"/>
            <a:ext cx="8229600" cy="1051560"/>
          </a:xfrm>
        </p:spPr>
        <p:txBody>
          <a:bodyPr/>
          <a:lstStyle/>
          <a:p>
            <a:r>
              <a:rPr lang="en-US" dirty="0">
                <a:solidFill>
                  <a:srgbClr val="FFC000"/>
                </a:solidFill>
                <a:latin typeface="Calibri" panose="020F0502020204030204" pitchFamily="34" charset="0"/>
                <a:cs typeface="Calibri" panose="020F0502020204030204" pitchFamily="34" charset="0"/>
              </a:rPr>
              <a:t>WELCOME</a:t>
            </a:r>
          </a:p>
        </p:txBody>
      </p:sp>
      <p:pic>
        <p:nvPicPr>
          <p:cNvPr id="4" name="Google Shape;71;p2">
            <a:extLst>
              <a:ext uri="{FF2B5EF4-FFF2-40B4-BE49-F238E27FC236}">
                <a16:creationId xmlns:a16="http://schemas.microsoft.com/office/drawing/2014/main" id="{C3495B66-0A81-9F4F-CD86-43AA86666CE8}"/>
              </a:ext>
            </a:extLst>
          </p:cNvPr>
          <p:cNvPicPr preferRelativeResize="0"/>
          <p:nvPr/>
        </p:nvPicPr>
        <p:blipFill rotWithShape="1">
          <a:blip r:embed="rId2">
            <a:alphaModFix/>
          </a:blip>
          <a:srcRect/>
          <a:stretch/>
        </p:blipFill>
        <p:spPr>
          <a:xfrm>
            <a:off x="1082070" y="2426358"/>
            <a:ext cx="9669371" cy="3232833"/>
          </a:xfrm>
          <a:prstGeom prst="rect">
            <a:avLst/>
          </a:prstGeom>
          <a:noFill/>
          <a:ln>
            <a:noFill/>
          </a:ln>
        </p:spPr>
      </p:pic>
    </p:spTree>
    <p:extLst>
      <p:ext uri="{BB962C8B-B14F-4D97-AF65-F5344CB8AC3E}">
        <p14:creationId xmlns:p14="http://schemas.microsoft.com/office/powerpoint/2010/main" val="2624171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AC1970-E0DC-35A9-93C2-6AB925C9449E}"/>
              </a:ext>
            </a:extLst>
          </p:cNvPr>
          <p:cNvSpPr>
            <a:spLocks noGrp="1"/>
          </p:cNvSpPr>
          <p:nvPr>
            <p:ph type="body" idx="1"/>
          </p:nvPr>
        </p:nvSpPr>
        <p:spPr/>
        <p:txBody>
          <a:bodyPr>
            <a:normAutofit/>
          </a:bodyPr>
          <a:lstStyle/>
          <a:p>
            <a:pPr>
              <a:spcBef>
                <a:spcPts val="300"/>
              </a:spcBef>
            </a:pPr>
            <a:r>
              <a:rPr lang="en-US" sz="2000" dirty="0">
                <a:solidFill>
                  <a:schemeClr val="tx1">
                    <a:lumMod val="95000"/>
                    <a:lumOff val="5000"/>
                  </a:schemeClr>
                </a:solidFill>
                <a:latin typeface="Calibri" panose="020F0502020204030204" pitchFamily="34" charset="0"/>
                <a:cs typeface="Calibri" panose="020F0502020204030204" pitchFamily="34" charset="0"/>
              </a:rPr>
              <a:t>Important benefit for the most at-risk members</a:t>
            </a:r>
          </a:p>
          <a:p>
            <a:pPr>
              <a:spcBef>
                <a:spcPts val="300"/>
              </a:spcBef>
            </a:pPr>
            <a:r>
              <a:rPr lang="en-US" sz="2000" dirty="0">
                <a:solidFill>
                  <a:schemeClr val="tx1">
                    <a:lumMod val="95000"/>
                    <a:lumOff val="5000"/>
                  </a:schemeClr>
                </a:solidFill>
                <a:latin typeface="Calibri" panose="020F0502020204030204" pitchFamily="34" charset="0"/>
                <a:cs typeface="Calibri" panose="020F0502020204030204" pitchFamily="34" charset="0"/>
              </a:rPr>
              <a:t>Increased need as Houston grows and we increase </a:t>
            </a:r>
            <a:r>
              <a:rPr lang="en-US" sz="2000" dirty="0" smtClean="0">
                <a:solidFill>
                  <a:schemeClr val="tx1">
                    <a:lumMod val="95000"/>
                    <a:lumOff val="5000"/>
                  </a:schemeClr>
                </a:solidFill>
                <a:latin typeface="Calibri" panose="020F0502020204030204" pitchFamily="34" charset="0"/>
                <a:cs typeface="Calibri" panose="020F0502020204030204" pitchFamily="34" charset="0"/>
              </a:rPr>
              <a:t>our </a:t>
            </a:r>
            <a:r>
              <a:rPr lang="en-US" sz="2000" dirty="0">
                <a:solidFill>
                  <a:schemeClr val="tx1">
                    <a:lumMod val="95000"/>
                    <a:lumOff val="5000"/>
                  </a:schemeClr>
                </a:solidFill>
                <a:latin typeface="Calibri" panose="020F0502020204030204" pitchFamily="34" charset="0"/>
                <a:cs typeface="Calibri" panose="020F0502020204030204" pitchFamily="34" charset="0"/>
              </a:rPr>
              <a:t>membership</a:t>
            </a:r>
          </a:p>
          <a:p>
            <a:pPr>
              <a:spcBef>
                <a:spcPts val="300"/>
              </a:spcBef>
            </a:pPr>
            <a:r>
              <a:rPr lang="en-US" sz="2000" dirty="0" smtClean="0">
                <a:solidFill>
                  <a:schemeClr val="tx1">
                    <a:lumMod val="95000"/>
                    <a:lumOff val="5000"/>
                  </a:schemeClr>
                </a:solidFill>
                <a:latin typeface="Calibri" panose="020F0502020204030204" pitchFamily="34" charset="0"/>
                <a:cs typeface="Calibri" panose="020F0502020204030204" pitchFamily="34" charset="0"/>
              </a:rPr>
              <a:t>20 covered trips </a:t>
            </a:r>
            <a:r>
              <a:rPr lang="en-US" sz="2000" dirty="0">
                <a:solidFill>
                  <a:schemeClr val="tx1">
                    <a:lumMod val="95000"/>
                    <a:lumOff val="5000"/>
                  </a:schemeClr>
                </a:solidFill>
                <a:latin typeface="Calibri" panose="020F0502020204030204" pitchFamily="34" charset="0"/>
                <a:cs typeface="Calibri" panose="020F0502020204030204" pitchFamily="34" charset="0"/>
              </a:rPr>
              <a:t>for </a:t>
            </a:r>
            <a:r>
              <a:rPr lang="en-US" sz="2000" dirty="0" smtClean="0">
                <a:solidFill>
                  <a:schemeClr val="tx1">
                    <a:lumMod val="95000"/>
                    <a:lumOff val="5000"/>
                  </a:schemeClr>
                </a:solidFill>
                <a:latin typeface="Calibri" panose="020F0502020204030204" pitchFamily="34" charset="0"/>
                <a:cs typeface="Calibri" panose="020F0502020204030204" pitchFamily="34" charset="0"/>
              </a:rPr>
              <a:t>Golden Triangle </a:t>
            </a:r>
            <a:endParaRPr lang="en-US" sz="2000" dirty="0">
              <a:solidFill>
                <a:schemeClr val="tx1">
                  <a:lumMod val="95000"/>
                  <a:lumOff val="5000"/>
                </a:schemeClr>
              </a:solidFill>
              <a:latin typeface="Calibri" panose="020F0502020204030204" pitchFamily="34" charset="0"/>
              <a:cs typeface="Calibri" panose="020F0502020204030204" pitchFamily="34" charset="0"/>
            </a:endParaRPr>
          </a:p>
          <a:p>
            <a:pPr>
              <a:spcBef>
                <a:spcPts val="300"/>
              </a:spcBef>
            </a:pPr>
            <a:r>
              <a:rPr lang="en-US" sz="2000" dirty="0">
                <a:solidFill>
                  <a:schemeClr val="tx1">
                    <a:lumMod val="95000"/>
                    <a:lumOff val="5000"/>
                  </a:schemeClr>
                </a:solidFill>
                <a:latin typeface="Calibri" panose="020F0502020204030204" pitchFamily="34" charset="0"/>
                <a:cs typeface="Calibri" panose="020F0502020204030204" pitchFamily="34" charset="0"/>
              </a:rPr>
              <a:t>Doubled number of trips in the Base plan and MA Only </a:t>
            </a:r>
            <a:r>
              <a:rPr lang="en-US" sz="2000" dirty="0" smtClean="0">
                <a:solidFill>
                  <a:schemeClr val="tx1">
                    <a:lumMod val="95000"/>
                    <a:lumOff val="5000"/>
                  </a:schemeClr>
                </a:solidFill>
                <a:latin typeface="Calibri" panose="020F0502020204030204" pitchFamily="34" charset="0"/>
                <a:cs typeface="Calibri" panose="020F0502020204030204" pitchFamily="34" charset="0"/>
              </a:rPr>
              <a:t>plan</a:t>
            </a:r>
            <a:endParaRPr lang="en-US" sz="2000"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10E45911-D1EB-CD1E-A2E7-1254AFE59C7E}"/>
              </a:ext>
            </a:extLst>
          </p:cNvPr>
          <p:cNvSpPr>
            <a:spLocks noGrp="1"/>
          </p:cNvSpPr>
          <p:nvPr>
            <p:ph type="title"/>
          </p:nvPr>
        </p:nvSpPr>
        <p:spPr>
          <a:xfrm>
            <a:off x="609600" y="187878"/>
            <a:ext cx="8229600" cy="1051560"/>
          </a:xfrm>
        </p:spPr>
        <p:txBody>
          <a:bodyPr/>
          <a:lstStyle/>
          <a:p>
            <a:r>
              <a:rPr lang="en-US" dirty="0">
                <a:solidFill>
                  <a:srgbClr val="FFC000"/>
                </a:solidFill>
                <a:latin typeface="Calibri" panose="020F0502020204030204" pitchFamily="34" charset="0"/>
                <a:cs typeface="Calibri" panose="020F0502020204030204" pitchFamily="34" charset="0"/>
              </a:rPr>
              <a:t>Transportation</a:t>
            </a:r>
          </a:p>
        </p:txBody>
      </p:sp>
      <p:sp>
        <p:nvSpPr>
          <p:cNvPr id="4" name="TextBox 3">
            <a:extLst>
              <a:ext uri="{FF2B5EF4-FFF2-40B4-BE49-F238E27FC236}">
                <a16:creationId xmlns:a16="http://schemas.microsoft.com/office/drawing/2014/main" id="{55061668-7D50-69DA-A758-2DBF71666BE9}"/>
              </a:ext>
            </a:extLst>
          </p:cNvPr>
          <p:cNvSpPr txBox="1"/>
          <p:nvPr/>
        </p:nvSpPr>
        <p:spPr>
          <a:xfrm>
            <a:off x="734291" y="3556546"/>
            <a:ext cx="10912928" cy="2077492"/>
          </a:xfrm>
          <a:prstGeom prst="rect">
            <a:avLst/>
          </a:prstGeom>
          <a:noFill/>
        </p:spPr>
        <p:txBody>
          <a:bodyPr wrap="square" rtlCol="0">
            <a:spAutoFit/>
          </a:bodyPr>
          <a:lstStyle/>
          <a:p>
            <a:pPr>
              <a:spcAft>
                <a:spcPts val="600"/>
              </a:spcAft>
            </a:pPr>
            <a:r>
              <a:rPr lang="en-US" sz="2000" b="1" dirty="0">
                <a:solidFill>
                  <a:srgbClr val="0070C0"/>
                </a:solidFill>
                <a:latin typeface="Calibri" panose="020F0502020204030204" pitchFamily="34" charset="0"/>
                <a:cs typeface="Calibri" panose="020F0502020204030204" pitchFamily="34" charset="0"/>
              </a:rPr>
              <a:t>Helpful Member Information:</a:t>
            </a:r>
          </a:p>
          <a:p>
            <a:pPr marL="285750" indent="-285750">
              <a:buFont typeface="Arial" panose="020B0604020202020204" pitchFamily="34" charset="0"/>
              <a:buChar char="•"/>
            </a:pPr>
            <a:r>
              <a:rPr lang="en-US" sz="1700" dirty="0">
                <a:solidFill>
                  <a:schemeClr val="tx1">
                    <a:lumMod val="95000"/>
                    <a:lumOff val="5000"/>
                  </a:schemeClr>
                </a:solidFill>
                <a:effectLst/>
                <a:latin typeface="Calibri" panose="020F0502020204030204" pitchFamily="34" charset="0"/>
                <a:cs typeface="Calibri" panose="020F0502020204030204" pitchFamily="34" charset="0"/>
              </a:rPr>
              <a:t>Members can call </a:t>
            </a:r>
            <a:r>
              <a:rPr lang="en-US" sz="1700" dirty="0" err="1">
                <a:solidFill>
                  <a:schemeClr val="tx1">
                    <a:lumMod val="95000"/>
                    <a:lumOff val="5000"/>
                  </a:schemeClr>
                </a:solidFill>
                <a:effectLst/>
                <a:latin typeface="Calibri" panose="020F0502020204030204" pitchFamily="34" charset="0"/>
                <a:cs typeface="Calibri" panose="020F0502020204030204" pitchFamily="34" charset="0"/>
              </a:rPr>
              <a:t>Modivcare</a:t>
            </a:r>
            <a:r>
              <a:rPr lang="en-US" sz="1700" dirty="0">
                <a:solidFill>
                  <a:schemeClr val="tx1">
                    <a:lumMod val="95000"/>
                    <a:lumOff val="5000"/>
                  </a:schemeClr>
                </a:solidFill>
                <a:effectLst/>
                <a:latin typeface="Calibri" panose="020F0502020204030204" pitchFamily="34" charset="0"/>
                <a:cs typeface="Calibri" panose="020F0502020204030204" pitchFamily="34" charset="0"/>
              </a:rPr>
              <a:t> directly to reserve a ride (recommend thre</a:t>
            </a:r>
            <a:r>
              <a:rPr lang="en-US" sz="1700" dirty="0">
                <a:solidFill>
                  <a:schemeClr val="tx1">
                    <a:lumMod val="95000"/>
                    <a:lumOff val="5000"/>
                  </a:schemeClr>
                </a:solidFill>
                <a:latin typeface="Calibri" panose="020F0502020204030204" pitchFamily="34" charset="0"/>
                <a:cs typeface="Calibri" panose="020F0502020204030204" pitchFamily="34" charset="0"/>
              </a:rPr>
              <a:t>e days in advance when possible)</a:t>
            </a:r>
            <a:r>
              <a:rPr lang="en-US" sz="1700" dirty="0">
                <a:solidFill>
                  <a:schemeClr val="tx1">
                    <a:lumMod val="95000"/>
                    <a:lumOff val="5000"/>
                  </a:schemeClr>
                </a:solidFill>
                <a:effectLst/>
                <a:latin typeface="Calibri" panose="020F0502020204030204" pitchFamily="34" charset="0"/>
                <a:cs typeface="Calibri" panose="020F0502020204030204" pitchFamily="34" charset="0"/>
              </a:rPr>
              <a:t>: 855.330.9138</a:t>
            </a:r>
          </a:p>
          <a:p>
            <a:pPr marL="285750" indent="-285750">
              <a:buFont typeface="Arial" panose="020B0604020202020204" pitchFamily="34" charset="0"/>
              <a:buChar char="•"/>
            </a:pPr>
            <a:r>
              <a:rPr lang="en-US" sz="1700" dirty="0">
                <a:solidFill>
                  <a:schemeClr val="tx1">
                    <a:lumMod val="95000"/>
                    <a:lumOff val="5000"/>
                  </a:schemeClr>
                </a:solidFill>
                <a:effectLst/>
                <a:latin typeface="Calibri" panose="020F0502020204030204" pitchFamily="34" charset="0"/>
                <a:cs typeface="Calibri" panose="020F0502020204030204" pitchFamily="34" charset="0"/>
              </a:rPr>
              <a:t>Or, visit their website at </a:t>
            </a:r>
            <a:r>
              <a:rPr lang="en-US" sz="1700" dirty="0" err="1">
                <a:solidFill>
                  <a:schemeClr val="tx1">
                    <a:lumMod val="95000"/>
                    <a:lumOff val="5000"/>
                  </a:schemeClr>
                </a:solidFill>
                <a:effectLst/>
                <a:latin typeface="Calibri" panose="020F0502020204030204" pitchFamily="34" charset="0"/>
                <a:cs typeface="Calibri" panose="020F0502020204030204" pitchFamily="34" charset="0"/>
              </a:rPr>
              <a:t>www.mymodivcare.com</a:t>
            </a:r>
            <a:r>
              <a:rPr lang="en-US" sz="1700" dirty="0">
                <a:solidFill>
                  <a:schemeClr val="tx1">
                    <a:lumMod val="95000"/>
                    <a:lumOff val="5000"/>
                  </a:schemeClr>
                </a:solidFill>
                <a:effectLst/>
                <a:latin typeface="Calibri" panose="020F0502020204030204" pitchFamily="34" charset="0"/>
                <a:cs typeface="Calibri" panose="020F0502020204030204" pitchFamily="34" charset="0"/>
              </a:rPr>
              <a:t> and click “Book a Ride.” </a:t>
            </a:r>
            <a:r>
              <a:rPr lang="en-US" sz="1700" dirty="0">
                <a:solidFill>
                  <a:schemeClr val="tx1">
                    <a:lumMod val="95000"/>
                    <a:lumOff val="5000"/>
                  </a:schemeClr>
                </a:solidFill>
                <a:latin typeface="Calibri" panose="020F0502020204030204" pitchFamily="34" charset="0"/>
                <a:cs typeface="Calibri" panose="020F0502020204030204" pitchFamily="34" charset="0"/>
              </a:rPr>
              <a:t>Member  </a:t>
            </a:r>
            <a:r>
              <a:rPr lang="en-US" sz="1700" dirty="0">
                <a:solidFill>
                  <a:schemeClr val="tx1">
                    <a:lumMod val="95000"/>
                    <a:lumOff val="5000"/>
                  </a:schemeClr>
                </a:solidFill>
                <a:effectLst/>
                <a:latin typeface="Calibri" panose="020F0502020204030204" pitchFamily="34" charset="0"/>
                <a:cs typeface="Calibri" panose="020F0502020204030204" pitchFamily="34" charset="0"/>
              </a:rPr>
              <a:t>will be instructed to set up </a:t>
            </a:r>
            <a:r>
              <a:rPr lang="en-US" sz="1700" dirty="0">
                <a:solidFill>
                  <a:schemeClr val="tx1">
                    <a:lumMod val="95000"/>
                    <a:lumOff val="5000"/>
                  </a:schemeClr>
                </a:solidFill>
                <a:latin typeface="Calibri" panose="020F0502020204030204" pitchFamily="34" charset="0"/>
                <a:cs typeface="Calibri" panose="020F0502020204030204" pitchFamily="34" charset="0"/>
              </a:rPr>
              <a:t>a </a:t>
            </a:r>
            <a:r>
              <a:rPr lang="en-US" sz="1700" dirty="0">
                <a:solidFill>
                  <a:schemeClr val="tx1">
                    <a:lumMod val="95000"/>
                    <a:lumOff val="5000"/>
                  </a:schemeClr>
                </a:solidFill>
                <a:effectLst/>
                <a:latin typeface="Calibri" panose="020F0502020204030204" pitchFamily="34" charset="0"/>
                <a:cs typeface="Calibri" panose="020F0502020204030204" pitchFamily="34" charset="0"/>
              </a:rPr>
              <a:t>username and password, which can be used to quickly log-in and book future trips.</a:t>
            </a:r>
          </a:p>
          <a:p>
            <a:endParaRPr lang="en-US" sz="1800" dirty="0">
              <a:solidFill>
                <a:schemeClr val="tx1">
                  <a:lumMod val="95000"/>
                  <a:lumOff val="5000"/>
                </a:schemeClr>
              </a:solidFill>
              <a:latin typeface="Avenir Book" panose="02000503020000020003" pitchFamily="2" charset="0"/>
            </a:endParaRPr>
          </a:p>
          <a:p>
            <a:endParaRPr lang="en-US" sz="1800" dirty="0">
              <a:solidFill>
                <a:schemeClr val="tx1">
                  <a:lumMod val="95000"/>
                  <a:lumOff val="5000"/>
                </a:schemeClr>
              </a:solidFill>
              <a:latin typeface="Avenir Book" panose="02000503020000020003" pitchFamily="2"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6385" y="406110"/>
            <a:ext cx="1516143" cy="1460480"/>
          </a:xfrm>
          <a:prstGeom prst="rect">
            <a:avLst/>
          </a:prstGeom>
        </p:spPr>
      </p:pic>
    </p:spTree>
    <p:extLst>
      <p:ext uri="{BB962C8B-B14F-4D97-AF65-F5344CB8AC3E}">
        <p14:creationId xmlns:p14="http://schemas.microsoft.com/office/powerpoint/2010/main" val="2453619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15FDE4-7213-CB2A-A1EC-71B7D597B461}"/>
              </a:ext>
            </a:extLst>
          </p:cNvPr>
          <p:cNvSpPr>
            <a:spLocks noGrp="1"/>
          </p:cNvSpPr>
          <p:nvPr>
            <p:ph type="body" idx="1"/>
          </p:nvPr>
        </p:nvSpPr>
        <p:spPr>
          <a:xfrm>
            <a:off x="714291" y="1646959"/>
            <a:ext cx="10912928" cy="1435984"/>
          </a:xfrm>
        </p:spPr>
        <p:txBody>
          <a:bodyPr>
            <a:normAutofit/>
          </a:bodyPr>
          <a:lstStyle/>
          <a:p>
            <a:r>
              <a:rPr lang="en-US" sz="2000" dirty="0">
                <a:solidFill>
                  <a:schemeClr val="tx1">
                    <a:lumMod val="95000"/>
                    <a:lumOff val="5000"/>
                  </a:schemeClr>
                </a:solidFill>
                <a:latin typeface="Calibri" panose="020F0502020204030204" pitchFamily="34" charset="0"/>
                <a:cs typeface="Calibri" panose="020F0502020204030204" pitchFamily="34" charset="0"/>
              </a:rPr>
              <a:t>10 prepared meals delivered to member post in-patient hospitalization</a:t>
            </a:r>
          </a:p>
          <a:p>
            <a:r>
              <a:rPr lang="en-US" sz="2000" dirty="0">
                <a:solidFill>
                  <a:schemeClr val="tx1">
                    <a:lumMod val="95000"/>
                    <a:lumOff val="5000"/>
                  </a:schemeClr>
                </a:solidFill>
                <a:latin typeface="Calibri" panose="020F0502020204030204" pitchFamily="34" charset="0"/>
                <a:cs typeface="Calibri" panose="020F0502020204030204" pitchFamily="34" charset="0"/>
              </a:rPr>
              <a:t>Available on all plans</a:t>
            </a: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id="{2A302DB8-C24C-C2BE-6876-394E87E2874B}"/>
              </a:ext>
            </a:extLst>
          </p:cNvPr>
          <p:cNvSpPr>
            <a:spLocks noGrp="1"/>
          </p:cNvSpPr>
          <p:nvPr>
            <p:ph type="title"/>
          </p:nvPr>
        </p:nvSpPr>
        <p:spPr>
          <a:xfrm>
            <a:off x="599209" y="226450"/>
            <a:ext cx="8229600" cy="1051560"/>
          </a:xfrm>
        </p:spPr>
        <p:txBody>
          <a:bodyPr/>
          <a:lstStyle/>
          <a:p>
            <a:r>
              <a:rPr lang="en-US" dirty="0">
                <a:solidFill>
                  <a:srgbClr val="FFC000"/>
                </a:solidFill>
                <a:latin typeface="Calibri" panose="020F0502020204030204" pitchFamily="34" charset="0"/>
                <a:cs typeface="Calibri" panose="020F0502020204030204" pitchFamily="34" charset="0"/>
              </a:rPr>
              <a:t>Meals</a:t>
            </a:r>
          </a:p>
        </p:txBody>
      </p:sp>
      <p:sp>
        <p:nvSpPr>
          <p:cNvPr id="4" name="TextBox 3">
            <a:extLst>
              <a:ext uri="{FF2B5EF4-FFF2-40B4-BE49-F238E27FC236}">
                <a16:creationId xmlns:a16="http://schemas.microsoft.com/office/drawing/2014/main" id="{9A717B85-3A8A-D9F4-1455-FEA45A4D9975}"/>
              </a:ext>
            </a:extLst>
          </p:cNvPr>
          <p:cNvSpPr txBox="1"/>
          <p:nvPr/>
        </p:nvSpPr>
        <p:spPr>
          <a:xfrm>
            <a:off x="714291" y="3223220"/>
            <a:ext cx="10703545" cy="2400657"/>
          </a:xfrm>
          <a:prstGeom prst="rect">
            <a:avLst/>
          </a:prstGeom>
          <a:noFill/>
        </p:spPr>
        <p:txBody>
          <a:bodyPr wrap="square" rtlCol="0">
            <a:spAutoFit/>
          </a:bodyPr>
          <a:lstStyle/>
          <a:p>
            <a:pPr>
              <a:spcAft>
                <a:spcPts val="600"/>
              </a:spcAft>
            </a:pPr>
            <a:r>
              <a:rPr lang="en-US" sz="2000" b="1" dirty="0">
                <a:solidFill>
                  <a:srgbClr val="0070C0"/>
                </a:solidFill>
                <a:latin typeface="Calibri" panose="020F0502020204030204" pitchFamily="34" charset="0"/>
                <a:cs typeface="Calibri" panose="020F0502020204030204" pitchFamily="34" charset="0"/>
              </a:rPr>
              <a:t>Helpful Member Information:</a:t>
            </a:r>
          </a:p>
          <a:p>
            <a:pPr marL="285750" indent="-285750">
              <a:buFont typeface="Arial" panose="020B0604020202020204" pitchFamily="34" charset="0"/>
              <a:buChar char="•"/>
            </a:pPr>
            <a:r>
              <a:rPr lang="en-US" sz="1700" dirty="0">
                <a:solidFill>
                  <a:schemeClr val="tx1">
                    <a:lumMod val="95000"/>
                    <a:lumOff val="5000"/>
                  </a:schemeClr>
                </a:solidFill>
                <a:effectLst/>
                <a:latin typeface="Calibri" panose="020F0502020204030204" pitchFamily="34" charset="0"/>
                <a:cs typeface="Calibri" panose="020F0502020204030204" pitchFamily="34" charset="0"/>
              </a:rPr>
              <a:t>If the member is working with a Case Manager already, the Case Manager can order the meals after </a:t>
            </a:r>
            <a:r>
              <a:rPr lang="en-US" sz="1700" dirty="0">
                <a:solidFill>
                  <a:schemeClr val="tx1">
                    <a:lumMod val="95000"/>
                    <a:lumOff val="5000"/>
                  </a:schemeClr>
                </a:solidFill>
                <a:latin typeface="Calibri" panose="020F0502020204030204" pitchFamily="34" charset="0"/>
                <a:cs typeface="Calibri" panose="020F0502020204030204" pitchFamily="34" charset="0"/>
              </a:rPr>
              <a:t>the member has been </a:t>
            </a:r>
            <a:r>
              <a:rPr lang="en-US" sz="1700" dirty="0">
                <a:solidFill>
                  <a:schemeClr val="tx1">
                    <a:lumMod val="95000"/>
                    <a:lumOff val="5000"/>
                  </a:schemeClr>
                </a:solidFill>
                <a:effectLst/>
                <a:latin typeface="Calibri" panose="020F0502020204030204" pitchFamily="34" charset="0"/>
                <a:cs typeface="Calibri" panose="020F0502020204030204" pitchFamily="34" charset="0"/>
              </a:rPr>
              <a:t>discharged.</a:t>
            </a:r>
          </a:p>
          <a:p>
            <a:pPr marL="285750" indent="-285750">
              <a:buFont typeface="Arial" panose="020B0604020202020204" pitchFamily="34" charset="0"/>
              <a:buChar char="•"/>
            </a:pPr>
            <a:r>
              <a:rPr lang="en-US" sz="1700" dirty="0">
                <a:solidFill>
                  <a:schemeClr val="tx1">
                    <a:lumMod val="95000"/>
                    <a:lumOff val="5000"/>
                  </a:schemeClr>
                </a:solidFill>
                <a:latin typeface="Calibri" panose="020F0502020204030204" pitchFamily="34" charset="0"/>
                <a:cs typeface="Calibri" panose="020F0502020204030204" pitchFamily="34" charset="0"/>
              </a:rPr>
              <a:t>The Member also has</a:t>
            </a:r>
            <a:r>
              <a:rPr lang="en-US" sz="1700" dirty="0">
                <a:solidFill>
                  <a:schemeClr val="tx1">
                    <a:lumMod val="95000"/>
                    <a:lumOff val="5000"/>
                  </a:schemeClr>
                </a:solidFill>
                <a:effectLst/>
                <a:latin typeface="Calibri" panose="020F0502020204030204" pitchFamily="34" charset="0"/>
                <a:cs typeface="Calibri" panose="020F0502020204030204" pitchFamily="34" charset="0"/>
              </a:rPr>
              <a:t> up to 14 days post discharge to order the meals themselves by calling Memorial Hermann Customer Service at: 855.645.8448 (TTY: 711).</a:t>
            </a:r>
          </a:p>
          <a:p>
            <a:pPr marL="285750" indent="-285750">
              <a:buFont typeface="Arial" panose="020B0604020202020204" pitchFamily="34" charset="0"/>
              <a:buChar char="•"/>
            </a:pPr>
            <a:r>
              <a:rPr lang="en-US" sz="1700" dirty="0">
                <a:solidFill>
                  <a:schemeClr val="tx1">
                    <a:lumMod val="95000"/>
                    <a:lumOff val="5000"/>
                  </a:schemeClr>
                </a:solidFill>
                <a:latin typeface="Calibri" panose="020F0502020204030204" pitchFamily="34" charset="0"/>
                <a:cs typeface="Calibri" panose="020F0502020204030204" pitchFamily="34" charset="0"/>
              </a:rPr>
              <a:t>M</a:t>
            </a:r>
            <a:r>
              <a:rPr lang="en-US" sz="1700" dirty="0">
                <a:solidFill>
                  <a:schemeClr val="tx1">
                    <a:lumMod val="95000"/>
                    <a:lumOff val="5000"/>
                  </a:schemeClr>
                </a:solidFill>
                <a:effectLst/>
                <a:latin typeface="Calibri" panose="020F0502020204030204" pitchFamily="34" charset="0"/>
                <a:cs typeface="Calibri" panose="020F0502020204030204" pitchFamily="34" charset="0"/>
              </a:rPr>
              <a:t>eals typically arrive in 2-3 days and can be refrigerated for up to two weeks.</a:t>
            </a:r>
          </a:p>
          <a:p>
            <a:endParaRPr lang="en-US" sz="2000" dirty="0">
              <a:solidFill>
                <a:schemeClr val="tx1">
                  <a:lumMod val="95000"/>
                  <a:lumOff val="5000"/>
                </a:schemeClr>
              </a:solidFill>
              <a:latin typeface="Avenir Book" panose="02000503020000020003" pitchFamily="2" charset="0"/>
            </a:endParaRPr>
          </a:p>
          <a:p>
            <a:endParaRPr lang="en-US" sz="2000" dirty="0">
              <a:solidFill>
                <a:schemeClr val="tx1">
                  <a:lumMod val="95000"/>
                  <a:lumOff val="5000"/>
                </a:schemeClr>
              </a:solidFill>
              <a:latin typeface="Avenir Book" panose="02000503020000020003" pitchFamily="2"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9949" y="288795"/>
            <a:ext cx="1333959" cy="1333959"/>
          </a:xfrm>
          <a:prstGeom prst="rect">
            <a:avLst/>
          </a:prstGeom>
        </p:spPr>
      </p:pic>
    </p:spTree>
    <p:extLst>
      <p:ext uri="{BB962C8B-B14F-4D97-AF65-F5344CB8AC3E}">
        <p14:creationId xmlns:p14="http://schemas.microsoft.com/office/powerpoint/2010/main" val="1480392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2D2C6-46BC-222A-96A2-F213DF29514D}"/>
              </a:ext>
            </a:extLst>
          </p:cNvPr>
          <p:cNvSpPr>
            <a:spLocks noGrp="1"/>
          </p:cNvSpPr>
          <p:nvPr>
            <p:ph type="body" idx="1"/>
          </p:nvPr>
        </p:nvSpPr>
        <p:spPr/>
        <p:txBody>
          <a:bodyPr>
            <a:normAutofit/>
          </a:bodyPr>
          <a:lstStyle/>
          <a:p>
            <a:r>
              <a:rPr lang="en-US" sz="2000" dirty="0">
                <a:solidFill>
                  <a:schemeClr val="tx1">
                    <a:lumMod val="95000"/>
                    <a:lumOff val="5000"/>
                  </a:schemeClr>
                </a:solidFill>
                <a:latin typeface="Calibri" panose="020F0502020204030204" pitchFamily="34" charset="0"/>
                <a:cs typeface="Calibri" panose="020F0502020204030204" pitchFamily="34" charset="0"/>
              </a:rPr>
              <a:t>Vision/Hearing Combined Amount</a:t>
            </a:r>
          </a:p>
          <a:p>
            <a:r>
              <a:rPr lang="en-US" sz="2000" dirty="0">
                <a:solidFill>
                  <a:schemeClr val="tx1">
                    <a:lumMod val="95000"/>
                    <a:lumOff val="5000"/>
                  </a:schemeClr>
                </a:solidFill>
                <a:latin typeface="Calibri" panose="020F0502020204030204" pitchFamily="34" charset="0"/>
                <a:cs typeface="Calibri" panose="020F0502020204030204" pitchFamily="34" charset="0"/>
              </a:rPr>
              <a:t>OTC – Quarterly via catalog (Medline) or brick-and-mortar</a:t>
            </a:r>
          </a:p>
          <a:p>
            <a:r>
              <a:rPr lang="en-US" sz="2000" dirty="0" smtClean="0">
                <a:solidFill>
                  <a:schemeClr val="tx1">
                    <a:lumMod val="95000"/>
                    <a:lumOff val="5000"/>
                  </a:schemeClr>
                </a:solidFill>
                <a:latin typeface="Calibri" panose="020F0502020204030204" pitchFamily="34" charset="0"/>
                <a:cs typeface="Calibri" panose="020F0502020204030204" pitchFamily="34" charset="0"/>
              </a:rPr>
              <a:t>Grocery </a:t>
            </a:r>
            <a:r>
              <a:rPr lang="en-US" sz="2000" dirty="0">
                <a:solidFill>
                  <a:schemeClr val="tx1">
                    <a:lumMod val="95000"/>
                    <a:lumOff val="5000"/>
                  </a:schemeClr>
                </a:solidFill>
                <a:latin typeface="Calibri" panose="020F0502020204030204" pitchFamily="34" charset="0"/>
                <a:cs typeface="Calibri" panose="020F0502020204030204" pitchFamily="34" charset="0"/>
              </a:rPr>
              <a:t>benefit if in Case Management and approved by Case Manager</a:t>
            </a:r>
          </a:p>
          <a:p>
            <a:r>
              <a:rPr lang="en-US" sz="2000" dirty="0">
                <a:solidFill>
                  <a:schemeClr val="tx1">
                    <a:lumMod val="95000"/>
                    <a:lumOff val="5000"/>
                  </a:schemeClr>
                </a:solidFill>
                <a:latin typeface="Calibri" panose="020F0502020204030204" pitchFamily="34" charset="0"/>
                <a:cs typeface="Calibri" panose="020F0502020204030204" pitchFamily="34" charset="0"/>
              </a:rPr>
              <a:t>Flex card includes web site address for member portal:</a:t>
            </a:r>
          </a:p>
          <a:p>
            <a:pPr lvl="1"/>
            <a:r>
              <a:rPr lang="en-US" sz="2000" dirty="0">
                <a:solidFill>
                  <a:schemeClr val="tx1">
                    <a:lumMod val="95000"/>
                    <a:lumOff val="5000"/>
                  </a:schemeClr>
                </a:solidFill>
                <a:latin typeface="Calibri" panose="020F0502020204030204" pitchFamily="34" charset="0"/>
                <a:cs typeface="Calibri" panose="020F0502020204030204" pitchFamily="34" charset="0"/>
              </a:rPr>
              <a:t>Check balances</a:t>
            </a:r>
          </a:p>
          <a:p>
            <a:pPr lvl="1"/>
            <a:r>
              <a:rPr lang="en-US" sz="2000" dirty="0">
                <a:solidFill>
                  <a:schemeClr val="tx1">
                    <a:lumMod val="95000"/>
                    <a:lumOff val="5000"/>
                  </a:schemeClr>
                </a:solidFill>
                <a:latin typeface="Calibri" panose="020F0502020204030204" pitchFamily="34" charset="0"/>
                <a:cs typeface="Calibri" panose="020F0502020204030204" pitchFamily="34" charset="0"/>
              </a:rPr>
              <a:t>Review purchases/locations</a:t>
            </a:r>
          </a:p>
          <a:p>
            <a:pPr lvl="1"/>
            <a:r>
              <a:rPr lang="en-US" sz="2000" dirty="0">
                <a:solidFill>
                  <a:schemeClr val="tx1">
                    <a:lumMod val="95000"/>
                    <a:lumOff val="5000"/>
                  </a:schemeClr>
                </a:solidFill>
                <a:latin typeface="Calibri" panose="020F0502020204030204" pitchFamily="34" charset="0"/>
                <a:cs typeface="Calibri" panose="020F0502020204030204" pitchFamily="34" charset="0"/>
              </a:rPr>
              <a:t>Request reimbursement if card wasn’t available</a:t>
            </a:r>
          </a:p>
          <a:p>
            <a:pPr lvl="1"/>
            <a:r>
              <a:rPr lang="en-US" sz="2000" dirty="0">
                <a:solidFill>
                  <a:schemeClr val="tx1">
                    <a:lumMod val="95000"/>
                    <a:lumOff val="5000"/>
                  </a:schemeClr>
                </a:solidFill>
                <a:latin typeface="Calibri" panose="020F0502020204030204" pitchFamily="34" charset="0"/>
                <a:cs typeface="Calibri" panose="020F0502020204030204" pitchFamily="34" charset="0"/>
              </a:rPr>
              <a:t>App also available</a:t>
            </a:r>
          </a:p>
        </p:txBody>
      </p:sp>
      <p:sp>
        <p:nvSpPr>
          <p:cNvPr id="3" name="Title 2">
            <a:extLst>
              <a:ext uri="{FF2B5EF4-FFF2-40B4-BE49-F238E27FC236}">
                <a16:creationId xmlns:a16="http://schemas.microsoft.com/office/drawing/2014/main" id="{4B4067C5-3E04-1159-CD4F-F11DF172B850}"/>
              </a:ext>
            </a:extLst>
          </p:cNvPr>
          <p:cNvSpPr>
            <a:spLocks noGrp="1"/>
          </p:cNvSpPr>
          <p:nvPr>
            <p:ph type="title"/>
          </p:nvPr>
        </p:nvSpPr>
        <p:spPr>
          <a:xfrm>
            <a:off x="609600" y="196804"/>
            <a:ext cx="8229600" cy="1051560"/>
          </a:xfrm>
        </p:spPr>
        <p:txBody>
          <a:bodyPr/>
          <a:lstStyle/>
          <a:p>
            <a:r>
              <a:rPr lang="en-US" dirty="0">
                <a:solidFill>
                  <a:srgbClr val="FFC000"/>
                </a:solidFill>
                <a:latin typeface="Calibri" panose="020F0502020204030204" pitchFamily="34" charset="0"/>
                <a:cs typeface="Calibri" panose="020F0502020204030204" pitchFamily="34" charset="0"/>
              </a:rPr>
              <a:t>Flexible Spending Card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5194" y="259149"/>
            <a:ext cx="1712837" cy="1712837"/>
          </a:xfrm>
          <a:prstGeom prst="rect">
            <a:avLst/>
          </a:prstGeom>
        </p:spPr>
      </p:pic>
    </p:spTree>
    <p:extLst>
      <p:ext uri="{BB962C8B-B14F-4D97-AF65-F5344CB8AC3E}">
        <p14:creationId xmlns:p14="http://schemas.microsoft.com/office/powerpoint/2010/main" val="578297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53B7E-BE1C-794E-8F73-D7E8127018B3}"/>
              </a:ext>
            </a:extLst>
          </p:cNvPr>
          <p:cNvSpPr>
            <a:spLocks noGrp="1"/>
          </p:cNvSpPr>
          <p:nvPr>
            <p:ph type="ctrTitle"/>
          </p:nvPr>
        </p:nvSpPr>
        <p:spPr>
          <a:xfrm>
            <a:off x="914400" y="1325881"/>
            <a:ext cx="10363200" cy="1005338"/>
          </a:xfrm>
        </p:spPr>
        <p:txBody>
          <a:bodyPr>
            <a:noAutofit/>
          </a:bodyPr>
          <a:lstStyle/>
          <a:p>
            <a:r>
              <a:rPr lang="en-US" sz="4000" dirty="0" smtClean="0">
                <a:latin typeface="+mj-lt"/>
              </a:rPr>
              <a:t>PHARMACY</a:t>
            </a:r>
            <a:endParaRPr lang="en-US" sz="4000" dirty="0">
              <a:latin typeface="+mj-lt"/>
            </a:endParaRPr>
          </a:p>
        </p:txBody>
      </p:sp>
      <p:sp>
        <p:nvSpPr>
          <p:cNvPr id="3" name="Text Placeholder 2">
            <a:extLst>
              <a:ext uri="{FF2B5EF4-FFF2-40B4-BE49-F238E27FC236}">
                <a16:creationId xmlns:a16="http://schemas.microsoft.com/office/drawing/2014/main" id="{23867DF4-76D6-2D4C-B452-380E3D675353}"/>
              </a:ext>
            </a:extLst>
          </p:cNvPr>
          <p:cNvSpPr>
            <a:spLocks noGrp="1"/>
          </p:cNvSpPr>
          <p:nvPr>
            <p:ph type="body" sz="quarter" idx="10"/>
          </p:nvPr>
        </p:nvSpPr>
        <p:spPr>
          <a:xfrm>
            <a:off x="914400" y="2424743"/>
            <a:ext cx="7050088" cy="1355725"/>
          </a:xfrm>
        </p:spPr>
        <p:txBody>
          <a:bodyPr/>
          <a:lstStyle/>
          <a:p>
            <a:pPr marL="0" indent="0">
              <a:buNone/>
            </a:pPr>
            <a:r>
              <a:rPr lang="en-US" dirty="0" smtClean="0">
                <a:solidFill>
                  <a:schemeClr val="accent1"/>
                </a:solidFill>
              </a:rPr>
              <a:t>2024 PHARMACY UPDATES</a:t>
            </a:r>
            <a:endParaRPr lang="en-US" dirty="0">
              <a:solidFill>
                <a:schemeClr val="accent1"/>
              </a:solidFill>
            </a:endParaRPr>
          </a:p>
        </p:txBody>
      </p:sp>
    </p:spTree>
    <p:extLst>
      <p:ext uri="{BB962C8B-B14F-4D97-AF65-F5344CB8AC3E}">
        <p14:creationId xmlns:p14="http://schemas.microsoft.com/office/powerpoint/2010/main" val="107424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115" y="137229"/>
            <a:ext cx="10997184" cy="1356360"/>
          </a:xfrm>
        </p:spPr>
        <p:txBody>
          <a:bodyPr>
            <a:noAutofit/>
          </a:bodyPr>
          <a:lstStyle/>
          <a:p>
            <a:r>
              <a:rPr lang="en-US" dirty="0" smtClean="0">
                <a:solidFill>
                  <a:srgbClr val="FFC000"/>
                </a:solidFill>
                <a:latin typeface="Calibri" panose="020F0502020204030204" pitchFamily="34" charset="0"/>
                <a:cs typeface="Calibri" panose="020F0502020204030204" pitchFamily="34" charset="0"/>
              </a:rPr>
              <a:t>Initial </a:t>
            </a:r>
            <a:r>
              <a:rPr lang="en-US" dirty="0">
                <a:solidFill>
                  <a:srgbClr val="FFC000"/>
                </a:solidFill>
                <a:latin typeface="Calibri" panose="020F0502020204030204" pitchFamily="34" charset="0"/>
                <a:cs typeface="Calibri" panose="020F0502020204030204" pitchFamily="34" charset="0"/>
              </a:rPr>
              <a:t>Coverage: </a:t>
            </a:r>
            <a:r>
              <a:rPr lang="en-US" u="sng" dirty="0" smtClean="0">
                <a:solidFill>
                  <a:srgbClr val="FFC000"/>
                </a:solidFill>
                <a:latin typeface="Calibri" panose="020F0502020204030204" pitchFamily="34" charset="0"/>
                <a:cs typeface="Calibri" panose="020F0502020204030204" pitchFamily="34" charset="0"/>
              </a:rPr>
              <a:t>Retail </a:t>
            </a:r>
            <a:r>
              <a:rPr lang="en-US" dirty="0">
                <a:solidFill>
                  <a:srgbClr val="FFC000"/>
                </a:solidFill>
                <a:latin typeface="Calibri" panose="020F0502020204030204" pitchFamily="34" charset="0"/>
                <a:cs typeface="Calibri" panose="020F0502020204030204" pitchFamily="34" charset="0"/>
              </a:rPr>
              <a:t>Cost-Sharing </a:t>
            </a:r>
          </a:p>
        </p:txBody>
      </p:sp>
      <p:graphicFrame>
        <p:nvGraphicFramePr>
          <p:cNvPr id="8" name="Table 7"/>
          <p:cNvGraphicFramePr>
            <a:graphicFrameLocks noGrp="1"/>
          </p:cNvGraphicFramePr>
          <p:nvPr>
            <p:extLst>
              <p:ext uri="{D42A27DB-BD31-4B8C-83A1-F6EECF244321}">
                <p14:modId xmlns:p14="http://schemas.microsoft.com/office/powerpoint/2010/main" val="3414969799"/>
              </p:ext>
            </p:extLst>
          </p:nvPr>
        </p:nvGraphicFramePr>
        <p:xfrm>
          <a:off x="1117612" y="1621002"/>
          <a:ext cx="9826005" cy="4673831"/>
        </p:xfrm>
        <a:graphic>
          <a:graphicData uri="http://schemas.openxmlformats.org/drawingml/2006/table">
            <a:tbl>
              <a:tblPr firstRow="1" firstCol="1" bandRow="1">
                <a:tableStyleId>{5940675A-B579-460E-94D1-54222C63F5DA}</a:tableStyleId>
              </a:tblPr>
              <a:tblGrid>
                <a:gridCol w="1534341">
                  <a:extLst>
                    <a:ext uri="{9D8B030D-6E8A-4147-A177-3AD203B41FA5}">
                      <a16:colId xmlns:a16="http://schemas.microsoft.com/office/drawing/2014/main" val="20000"/>
                    </a:ext>
                  </a:extLst>
                </a:gridCol>
                <a:gridCol w="2260515">
                  <a:extLst>
                    <a:ext uri="{9D8B030D-6E8A-4147-A177-3AD203B41FA5}">
                      <a16:colId xmlns:a16="http://schemas.microsoft.com/office/drawing/2014/main" val="20001"/>
                    </a:ext>
                  </a:extLst>
                </a:gridCol>
                <a:gridCol w="2101175">
                  <a:extLst>
                    <a:ext uri="{9D8B030D-6E8A-4147-A177-3AD203B41FA5}">
                      <a16:colId xmlns:a16="http://schemas.microsoft.com/office/drawing/2014/main" val="20003"/>
                    </a:ext>
                  </a:extLst>
                </a:gridCol>
                <a:gridCol w="1964987">
                  <a:extLst>
                    <a:ext uri="{9D8B030D-6E8A-4147-A177-3AD203B41FA5}">
                      <a16:colId xmlns:a16="http://schemas.microsoft.com/office/drawing/2014/main" val="1393469575"/>
                    </a:ext>
                  </a:extLst>
                </a:gridCol>
                <a:gridCol w="1964987">
                  <a:extLst>
                    <a:ext uri="{9D8B030D-6E8A-4147-A177-3AD203B41FA5}">
                      <a16:colId xmlns:a16="http://schemas.microsoft.com/office/drawing/2014/main" val="1076896190"/>
                    </a:ext>
                  </a:extLst>
                </a:gridCol>
              </a:tblGrid>
              <a:tr h="1028086">
                <a:tc>
                  <a:txBody>
                    <a:bodyPr/>
                    <a:lstStyle/>
                    <a:p>
                      <a:pPr marL="0" marR="0" indent="0" algn="ctr">
                        <a:lnSpc>
                          <a:spcPct val="115000"/>
                        </a:lnSpc>
                        <a:spcBef>
                          <a:spcPts val="0"/>
                        </a:spcBef>
                        <a:spcAft>
                          <a:spcPts val="0"/>
                        </a:spcAft>
                        <a:buNone/>
                      </a:pPr>
                      <a:r>
                        <a:rPr lang="en-US" sz="1600" b="1" dirty="0">
                          <a:effectLst/>
                          <a:latin typeface="Calibri" panose="020F0502020204030204" pitchFamily="34" charset="0"/>
                          <a:cs typeface="Calibri" panose="020F0502020204030204" pitchFamily="34" charset="0"/>
                        </a:rPr>
                        <a:t>Tier</a:t>
                      </a:r>
                      <a:endParaRPr lang="en-US" sz="1600" b="1" dirty="0">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tc>
                  <a:txBody>
                    <a:bodyPr/>
                    <a:lstStyle/>
                    <a:p>
                      <a:pPr marL="0" marR="0" indent="0" algn="ctr">
                        <a:lnSpc>
                          <a:spcPct val="100000"/>
                        </a:lnSpc>
                        <a:spcBef>
                          <a:spcPts val="0"/>
                        </a:spcBef>
                        <a:spcAft>
                          <a:spcPts val="0"/>
                        </a:spcAft>
                        <a:buNone/>
                      </a:pPr>
                      <a:r>
                        <a:rPr lang="en-US" sz="1600" b="1" dirty="0">
                          <a:effectLst/>
                          <a:latin typeface="Calibri" panose="020F0502020204030204" pitchFamily="34" charset="0"/>
                          <a:cs typeface="Calibri" panose="020F0502020204030204" pitchFamily="34" charset="0"/>
                        </a:rPr>
                        <a:t>One-Month Supply at a </a:t>
                      </a:r>
                      <a:r>
                        <a:rPr lang="en-US" sz="1600" b="1" dirty="0">
                          <a:effectLst/>
                          <a:latin typeface="Calibri" panose="020F0502020204030204" pitchFamily="34" charset="0"/>
                          <a:ea typeface="Calibri"/>
                          <a:cs typeface="Calibri" panose="020F0502020204030204" pitchFamily="34" charset="0"/>
                        </a:rPr>
                        <a:t>Preferred Pharmacy</a:t>
                      </a:r>
                    </a:p>
                  </a:txBody>
                  <a:tcPr marL="68580" marR="68580" marT="0" marB="0" anchor="ctr">
                    <a:solidFill>
                      <a:srgbClr val="9BE1B2"/>
                    </a:solidFill>
                  </a:tcPr>
                </a:tc>
                <a:tc>
                  <a:txBody>
                    <a:bodyPr/>
                    <a:lstStyle/>
                    <a:p>
                      <a:pPr marL="0" marR="0" indent="0" algn="ctr">
                        <a:lnSpc>
                          <a:spcPct val="100000"/>
                        </a:lnSpc>
                        <a:spcBef>
                          <a:spcPts val="0"/>
                        </a:spcBef>
                        <a:spcAft>
                          <a:spcPts val="0"/>
                        </a:spcAft>
                        <a:buNone/>
                      </a:pPr>
                      <a:r>
                        <a:rPr lang="en-US" sz="1600" b="1" dirty="0">
                          <a:effectLst/>
                          <a:latin typeface="Calibri" panose="020F0502020204030204" pitchFamily="34" charset="0"/>
                          <a:cs typeface="Calibri" panose="020F0502020204030204" pitchFamily="34" charset="0"/>
                        </a:rPr>
                        <a:t>Three-Month Supply at</a:t>
                      </a:r>
                      <a:r>
                        <a:rPr lang="en-US" sz="1600" b="1" baseline="0" dirty="0">
                          <a:effectLst/>
                          <a:latin typeface="Calibri" panose="020F0502020204030204" pitchFamily="34" charset="0"/>
                          <a:cs typeface="Calibri" panose="020F0502020204030204" pitchFamily="34" charset="0"/>
                        </a:rPr>
                        <a:t> a Preferred Pharmacy</a:t>
                      </a:r>
                      <a:endParaRPr lang="en-US" sz="1600" b="1" dirty="0">
                        <a:effectLst/>
                        <a:latin typeface="Calibri" panose="020F0502020204030204" pitchFamily="34" charset="0"/>
                        <a:cs typeface="Calibri" panose="020F0502020204030204" pitchFamily="34" charset="0"/>
                      </a:endParaRPr>
                    </a:p>
                  </a:txBody>
                  <a:tcPr marL="68580" marR="68580" marT="0" marB="0" anchor="ctr">
                    <a:solidFill>
                      <a:srgbClr val="9BE1B2"/>
                    </a:solidFill>
                  </a:tcPr>
                </a:tc>
                <a:tc>
                  <a:txBody>
                    <a:bodyPr/>
                    <a:lstStyle/>
                    <a:p>
                      <a:pPr marL="0" marR="0" indent="0" algn="ctr">
                        <a:lnSpc>
                          <a:spcPct val="100000"/>
                        </a:lnSpc>
                        <a:spcBef>
                          <a:spcPts val="0"/>
                        </a:spcBef>
                        <a:spcAft>
                          <a:spcPts val="0"/>
                        </a:spcAft>
                        <a:buNone/>
                      </a:pPr>
                      <a:r>
                        <a:rPr lang="en-US" sz="1600" b="1" dirty="0" smtClean="0">
                          <a:effectLst/>
                          <a:latin typeface="Calibri" panose="020F0502020204030204" pitchFamily="34" charset="0"/>
                          <a:cs typeface="Calibri" panose="020F0502020204030204" pitchFamily="34" charset="0"/>
                        </a:rPr>
                        <a:t>One-Month Supply at a Non-</a:t>
                      </a:r>
                      <a:r>
                        <a:rPr lang="en-US" sz="1600" b="1" dirty="0" smtClean="0">
                          <a:effectLst/>
                          <a:latin typeface="Calibri" panose="020F0502020204030204" pitchFamily="34" charset="0"/>
                          <a:ea typeface="Calibri"/>
                          <a:cs typeface="Calibri" panose="020F0502020204030204" pitchFamily="34" charset="0"/>
                        </a:rPr>
                        <a:t>Preferred Pharmacy</a:t>
                      </a:r>
                      <a:endParaRPr lang="en-US" sz="1600" b="1" dirty="0">
                        <a:effectLst/>
                        <a:latin typeface="Calibri" panose="020F0502020204030204" pitchFamily="34" charset="0"/>
                        <a:ea typeface="Calibri"/>
                        <a:cs typeface="Calibri" panose="020F0502020204030204" pitchFamily="34" charset="0"/>
                      </a:endParaRPr>
                    </a:p>
                  </a:txBody>
                  <a:tcPr marL="68580" marR="68580" marT="0" marB="0" anchor="ctr">
                    <a:solidFill>
                      <a:srgbClr val="9BE1B2"/>
                    </a:solidFill>
                  </a:tcPr>
                </a:tc>
                <a:tc>
                  <a:txBody>
                    <a:bodyPr/>
                    <a:lstStyle/>
                    <a:p>
                      <a:pPr marL="0" marR="0" indent="0" algn="ctr">
                        <a:lnSpc>
                          <a:spcPct val="100000"/>
                        </a:lnSpc>
                        <a:spcBef>
                          <a:spcPts val="0"/>
                        </a:spcBef>
                        <a:spcAft>
                          <a:spcPts val="0"/>
                        </a:spcAft>
                        <a:buNone/>
                      </a:pPr>
                      <a:r>
                        <a:rPr lang="en-US" sz="1600" b="1" dirty="0" smtClean="0">
                          <a:effectLst/>
                          <a:latin typeface="Calibri" panose="020F0502020204030204" pitchFamily="34" charset="0"/>
                          <a:cs typeface="Calibri" panose="020F0502020204030204" pitchFamily="34" charset="0"/>
                        </a:rPr>
                        <a:t>Three-Month</a:t>
                      </a:r>
                      <a:r>
                        <a:rPr lang="en-US" sz="1600" b="1" baseline="0" dirty="0" smtClean="0">
                          <a:effectLst/>
                          <a:latin typeface="Calibri" panose="020F0502020204030204" pitchFamily="34" charset="0"/>
                          <a:cs typeface="Calibri" panose="020F0502020204030204" pitchFamily="34" charset="0"/>
                        </a:rPr>
                        <a:t> Supply at a Non-Preferred Pharmacy</a:t>
                      </a:r>
                      <a:endParaRPr lang="en-US" sz="1600" b="1" dirty="0">
                        <a:effectLst/>
                        <a:latin typeface="Calibri" panose="020F0502020204030204" pitchFamily="34" charset="0"/>
                        <a:cs typeface="Calibri" panose="020F0502020204030204" pitchFamily="34" charset="0"/>
                      </a:endParaRPr>
                    </a:p>
                  </a:txBody>
                  <a:tcPr marL="68580" marR="68580" marT="0" marB="0" anchor="ctr">
                    <a:solidFill>
                      <a:srgbClr val="9BE1B2"/>
                    </a:solidFill>
                  </a:tcPr>
                </a:tc>
                <a:extLst>
                  <a:ext uri="{0D108BD9-81ED-4DB2-BD59-A6C34878D82A}">
                    <a16:rowId xmlns:a16="http://schemas.microsoft.com/office/drawing/2014/main" val="10000"/>
                  </a:ext>
                </a:extLst>
              </a:tr>
              <a:tr h="587222">
                <a:tc>
                  <a:txBody>
                    <a:bodyPr/>
                    <a:lstStyle/>
                    <a:p>
                      <a:pPr marL="0" marR="0" indent="0">
                        <a:lnSpc>
                          <a:spcPct val="100000"/>
                        </a:lnSpc>
                        <a:spcBef>
                          <a:spcPts val="0"/>
                        </a:spcBef>
                        <a:spcAft>
                          <a:spcPts val="0"/>
                        </a:spcAft>
                        <a:buNone/>
                      </a:pPr>
                      <a:r>
                        <a:rPr lang="en-US" sz="1600" b="1" dirty="0">
                          <a:effectLst/>
                          <a:latin typeface="Calibri" panose="020F0502020204030204" pitchFamily="34" charset="0"/>
                          <a:cs typeface="Calibri" panose="020F0502020204030204" pitchFamily="34" charset="0"/>
                        </a:rPr>
                        <a:t>Tier 1 </a:t>
                      </a:r>
                    </a:p>
                    <a:p>
                      <a:pPr marL="0" marR="0" indent="0">
                        <a:lnSpc>
                          <a:spcPct val="100000"/>
                        </a:lnSpc>
                        <a:spcBef>
                          <a:spcPts val="0"/>
                        </a:spcBef>
                        <a:spcAft>
                          <a:spcPts val="0"/>
                        </a:spcAft>
                        <a:buNone/>
                      </a:pPr>
                      <a:r>
                        <a:rPr lang="en-US" sz="1400" b="1" dirty="0">
                          <a:effectLst/>
                          <a:latin typeface="Calibri" panose="020F0502020204030204" pitchFamily="34" charset="0"/>
                          <a:cs typeface="Calibri" panose="020F0502020204030204" pitchFamily="34" charset="0"/>
                        </a:rPr>
                        <a:t>(Preferred Generic)</a:t>
                      </a:r>
                      <a:endParaRPr lang="en-US" sz="1400" b="1" dirty="0">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indent="0">
                        <a:lnSpc>
                          <a:spcPct val="115000"/>
                        </a:lnSpc>
                        <a:spcBef>
                          <a:spcPts val="0"/>
                        </a:spcBef>
                        <a:spcAft>
                          <a:spcPts val="0"/>
                        </a:spcAft>
                        <a:buNone/>
                      </a:pPr>
                      <a:r>
                        <a:rPr lang="en-US" sz="1600" dirty="0" smtClean="0">
                          <a:solidFill>
                            <a:schemeClr val="tx1"/>
                          </a:solidFill>
                          <a:effectLst/>
                          <a:latin typeface="Calibri" panose="020F0502020204030204" pitchFamily="34" charset="0"/>
                          <a:cs typeface="Calibri" panose="020F0502020204030204" pitchFamily="34" charset="0"/>
                        </a:rPr>
                        <a:t>$0.00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indent="0">
                        <a:lnSpc>
                          <a:spcPct val="115000"/>
                        </a:lnSpc>
                        <a:spcBef>
                          <a:spcPts val="0"/>
                        </a:spcBef>
                        <a:spcAft>
                          <a:spcPts val="0"/>
                        </a:spcAft>
                        <a:buNone/>
                      </a:pPr>
                      <a:r>
                        <a:rPr lang="en-US" sz="1600" dirty="0" smtClean="0">
                          <a:solidFill>
                            <a:schemeClr val="tx1"/>
                          </a:solidFill>
                          <a:effectLst/>
                          <a:latin typeface="Calibri" panose="020F0502020204030204" pitchFamily="34" charset="0"/>
                          <a:ea typeface="Calibri"/>
                          <a:cs typeface="Calibri" panose="020F0502020204030204" pitchFamily="34" charset="0"/>
                        </a:rPr>
                        <a:t>$0.00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indent="0">
                        <a:lnSpc>
                          <a:spcPct val="115000"/>
                        </a:lnSpc>
                        <a:spcBef>
                          <a:spcPts val="0"/>
                        </a:spcBef>
                        <a:spcAft>
                          <a:spcPts val="0"/>
                        </a:spcAft>
                        <a:buNone/>
                      </a:pPr>
                      <a:r>
                        <a:rPr lang="en-US" sz="1600" dirty="0" smtClean="0">
                          <a:solidFill>
                            <a:schemeClr val="tx1"/>
                          </a:solidFill>
                          <a:effectLst/>
                          <a:latin typeface="Calibri" panose="020F0502020204030204" pitchFamily="34" charset="0"/>
                          <a:ea typeface="Calibri"/>
                          <a:cs typeface="Calibri" panose="020F0502020204030204" pitchFamily="34" charset="0"/>
                        </a:rPr>
                        <a:t>$10.00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indent="0">
                        <a:lnSpc>
                          <a:spcPct val="115000"/>
                        </a:lnSpc>
                        <a:spcBef>
                          <a:spcPts val="0"/>
                        </a:spcBef>
                        <a:spcAft>
                          <a:spcPts val="0"/>
                        </a:spcAft>
                        <a:buNone/>
                      </a:pPr>
                      <a:r>
                        <a:rPr lang="en-US" sz="1600" smtClean="0">
                          <a:solidFill>
                            <a:schemeClr val="tx1"/>
                          </a:solidFill>
                          <a:effectLst/>
                          <a:latin typeface="Calibri" panose="020F0502020204030204" pitchFamily="34" charset="0"/>
                          <a:ea typeface="Calibri"/>
                          <a:cs typeface="Calibri" panose="020F0502020204030204" pitchFamily="34" charset="0"/>
                        </a:rPr>
                        <a:t>$20.00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extLst>
                  <a:ext uri="{0D108BD9-81ED-4DB2-BD59-A6C34878D82A}">
                    <a16:rowId xmlns:a16="http://schemas.microsoft.com/office/drawing/2014/main" val="10001"/>
                  </a:ext>
                </a:extLst>
              </a:tr>
              <a:tr h="540480">
                <a:tc>
                  <a:txBody>
                    <a:bodyPr/>
                    <a:lstStyle/>
                    <a:p>
                      <a:pPr marL="0" marR="0" indent="0">
                        <a:lnSpc>
                          <a:spcPct val="100000"/>
                        </a:lnSpc>
                        <a:spcBef>
                          <a:spcPts val="0"/>
                        </a:spcBef>
                        <a:spcAft>
                          <a:spcPts val="0"/>
                        </a:spcAft>
                        <a:buNone/>
                      </a:pPr>
                      <a:r>
                        <a:rPr lang="en-US" sz="1600" b="1" dirty="0" smtClean="0">
                          <a:effectLst/>
                          <a:latin typeface="Calibri" panose="020F0502020204030204" pitchFamily="34" charset="0"/>
                          <a:cs typeface="Calibri" panose="020F0502020204030204" pitchFamily="34" charset="0"/>
                        </a:rPr>
                        <a:t>Tier 2 </a:t>
                      </a:r>
                    </a:p>
                    <a:p>
                      <a:pPr marL="0" marR="0" indent="0">
                        <a:lnSpc>
                          <a:spcPct val="100000"/>
                        </a:lnSpc>
                        <a:spcBef>
                          <a:spcPts val="0"/>
                        </a:spcBef>
                        <a:spcAft>
                          <a:spcPts val="0"/>
                        </a:spcAft>
                        <a:buNone/>
                      </a:pPr>
                      <a:r>
                        <a:rPr lang="en-US" sz="1400" b="1" dirty="0" smtClean="0">
                          <a:effectLst/>
                          <a:latin typeface="Calibri" panose="020F0502020204030204" pitchFamily="34" charset="0"/>
                          <a:cs typeface="Calibri" panose="020F0502020204030204" pitchFamily="34" charset="0"/>
                        </a:rPr>
                        <a:t>(Generic)</a:t>
                      </a:r>
                      <a:endParaRPr lang="en-US" sz="1400" b="1" dirty="0">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indent="0">
                        <a:lnSpc>
                          <a:spcPct val="115000"/>
                        </a:lnSpc>
                        <a:spcBef>
                          <a:spcPts val="0"/>
                        </a:spcBef>
                        <a:spcAft>
                          <a:spcPts val="1000"/>
                        </a:spcAft>
                        <a:buNone/>
                      </a:pPr>
                      <a:r>
                        <a:rPr lang="en-US" sz="1600" dirty="0" smtClean="0">
                          <a:solidFill>
                            <a:schemeClr val="tx1"/>
                          </a:solidFill>
                          <a:effectLst/>
                          <a:latin typeface="Calibri" panose="020F0502020204030204" pitchFamily="34" charset="0"/>
                          <a:cs typeface="Calibri" panose="020F0502020204030204" pitchFamily="34" charset="0"/>
                        </a:rPr>
                        <a:t>$5.00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indent="0">
                        <a:lnSpc>
                          <a:spcPct val="115000"/>
                        </a:lnSpc>
                        <a:spcBef>
                          <a:spcPts val="0"/>
                        </a:spcBef>
                        <a:spcAft>
                          <a:spcPts val="0"/>
                        </a:spcAft>
                        <a:buNone/>
                      </a:pPr>
                      <a:r>
                        <a:rPr lang="en-US" sz="1600" dirty="0" smtClean="0">
                          <a:solidFill>
                            <a:schemeClr val="tx1"/>
                          </a:solidFill>
                          <a:effectLst/>
                          <a:latin typeface="Calibri" panose="020F0502020204030204" pitchFamily="34" charset="0"/>
                          <a:ea typeface="Calibri"/>
                          <a:cs typeface="Calibri" panose="020F0502020204030204" pitchFamily="34" charset="0"/>
                        </a:rPr>
                        <a:t>$10.00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indent="0">
                        <a:lnSpc>
                          <a:spcPct val="115000"/>
                        </a:lnSpc>
                        <a:spcBef>
                          <a:spcPts val="0"/>
                        </a:spcBef>
                        <a:spcAft>
                          <a:spcPts val="0"/>
                        </a:spcAft>
                        <a:buNone/>
                      </a:pPr>
                      <a:r>
                        <a:rPr lang="en-US" sz="1600" dirty="0" smtClean="0">
                          <a:solidFill>
                            <a:schemeClr val="tx1"/>
                          </a:solidFill>
                          <a:effectLst/>
                          <a:latin typeface="Calibri" panose="020F0502020204030204" pitchFamily="34" charset="0"/>
                          <a:ea typeface="Calibri"/>
                          <a:cs typeface="Calibri" panose="020F0502020204030204" pitchFamily="34" charset="0"/>
                        </a:rPr>
                        <a:t>$18.00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indent="0">
                        <a:lnSpc>
                          <a:spcPct val="115000"/>
                        </a:lnSpc>
                        <a:spcBef>
                          <a:spcPts val="0"/>
                        </a:spcBef>
                        <a:spcAft>
                          <a:spcPts val="0"/>
                        </a:spcAft>
                        <a:buNone/>
                      </a:pPr>
                      <a:r>
                        <a:rPr lang="en-US" sz="1600" dirty="0" smtClean="0">
                          <a:solidFill>
                            <a:schemeClr val="tx1"/>
                          </a:solidFill>
                          <a:effectLst/>
                          <a:latin typeface="Calibri" panose="020F0502020204030204" pitchFamily="34" charset="0"/>
                          <a:ea typeface="Calibri"/>
                          <a:cs typeface="Calibri" panose="020F0502020204030204" pitchFamily="34" charset="0"/>
                        </a:rPr>
                        <a:t>$36.00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extLst>
                  <a:ext uri="{0D108BD9-81ED-4DB2-BD59-A6C34878D82A}">
                    <a16:rowId xmlns:a16="http://schemas.microsoft.com/office/drawing/2014/main" val="10002"/>
                  </a:ext>
                </a:extLst>
              </a:tr>
              <a:tr h="587222">
                <a:tc>
                  <a:txBody>
                    <a:bodyPr/>
                    <a:lstStyle/>
                    <a:p>
                      <a:pPr marL="0" marR="0" indent="0">
                        <a:lnSpc>
                          <a:spcPct val="100000"/>
                        </a:lnSpc>
                        <a:spcBef>
                          <a:spcPts val="0"/>
                        </a:spcBef>
                        <a:spcAft>
                          <a:spcPts val="0"/>
                        </a:spcAft>
                        <a:buNone/>
                      </a:pPr>
                      <a:r>
                        <a:rPr lang="en-US" sz="1600" b="1" dirty="0">
                          <a:effectLst/>
                          <a:latin typeface="Calibri" panose="020F0502020204030204" pitchFamily="34" charset="0"/>
                          <a:cs typeface="Calibri" panose="020F0502020204030204" pitchFamily="34" charset="0"/>
                        </a:rPr>
                        <a:t>Tier 3</a:t>
                      </a:r>
                    </a:p>
                    <a:p>
                      <a:pPr marL="0" marR="0" indent="0">
                        <a:lnSpc>
                          <a:spcPct val="100000"/>
                        </a:lnSpc>
                        <a:spcBef>
                          <a:spcPts val="0"/>
                        </a:spcBef>
                        <a:spcAft>
                          <a:spcPts val="0"/>
                        </a:spcAft>
                        <a:buNone/>
                      </a:pPr>
                      <a:r>
                        <a:rPr lang="en-US" sz="1400" b="1" dirty="0">
                          <a:effectLst/>
                          <a:latin typeface="Calibri" panose="020F0502020204030204" pitchFamily="34" charset="0"/>
                          <a:cs typeface="Calibri" panose="020F0502020204030204" pitchFamily="34" charset="0"/>
                        </a:rPr>
                        <a:t>(Preferred Brand)</a:t>
                      </a:r>
                      <a:endParaRPr lang="en-US" sz="1400" b="1" dirty="0">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indent="0">
                        <a:lnSpc>
                          <a:spcPct val="115000"/>
                        </a:lnSpc>
                        <a:spcBef>
                          <a:spcPts val="0"/>
                        </a:spcBef>
                        <a:spcAft>
                          <a:spcPts val="1000"/>
                        </a:spcAft>
                        <a:buNone/>
                      </a:pPr>
                      <a:r>
                        <a:rPr lang="en-US" sz="1600" dirty="0" smtClean="0">
                          <a:solidFill>
                            <a:schemeClr val="tx1"/>
                          </a:solidFill>
                          <a:effectLst/>
                          <a:latin typeface="Calibri" panose="020F0502020204030204" pitchFamily="34" charset="0"/>
                          <a:cs typeface="Calibri" panose="020F0502020204030204" pitchFamily="34" charset="0"/>
                        </a:rPr>
                        <a:t>$39.00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indent="0">
                        <a:lnSpc>
                          <a:spcPct val="115000"/>
                        </a:lnSpc>
                        <a:spcBef>
                          <a:spcPts val="0"/>
                        </a:spcBef>
                        <a:spcAft>
                          <a:spcPts val="0"/>
                        </a:spcAft>
                        <a:buNone/>
                      </a:pPr>
                      <a:r>
                        <a:rPr lang="en-US" sz="1600" dirty="0" smtClean="0">
                          <a:solidFill>
                            <a:schemeClr val="tx1"/>
                          </a:solidFill>
                          <a:effectLst/>
                          <a:latin typeface="Calibri" panose="020F0502020204030204" pitchFamily="34" charset="0"/>
                          <a:ea typeface="Calibri"/>
                          <a:cs typeface="Calibri" panose="020F0502020204030204" pitchFamily="34" charset="0"/>
                        </a:rPr>
                        <a:t>$78.00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indent="0">
                        <a:lnSpc>
                          <a:spcPct val="115000"/>
                        </a:lnSpc>
                        <a:spcBef>
                          <a:spcPts val="0"/>
                        </a:spcBef>
                        <a:spcAft>
                          <a:spcPts val="0"/>
                        </a:spcAft>
                        <a:buNone/>
                      </a:pPr>
                      <a:r>
                        <a:rPr lang="en-US" sz="1600" dirty="0" smtClean="0">
                          <a:solidFill>
                            <a:schemeClr val="tx1"/>
                          </a:solidFill>
                          <a:effectLst/>
                          <a:latin typeface="Calibri" panose="020F0502020204030204" pitchFamily="34" charset="0"/>
                          <a:ea typeface="Calibri"/>
                          <a:cs typeface="Calibri" panose="020F0502020204030204" pitchFamily="34" charset="0"/>
                        </a:rPr>
                        <a:t>$47.00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indent="0">
                        <a:lnSpc>
                          <a:spcPct val="115000"/>
                        </a:lnSpc>
                        <a:spcBef>
                          <a:spcPts val="0"/>
                        </a:spcBef>
                        <a:spcAft>
                          <a:spcPts val="0"/>
                        </a:spcAft>
                        <a:buNone/>
                      </a:pPr>
                      <a:r>
                        <a:rPr lang="en-US" sz="1600" dirty="0" smtClean="0">
                          <a:solidFill>
                            <a:schemeClr val="tx1"/>
                          </a:solidFill>
                          <a:effectLst/>
                          <a:latin typeface="Calibri" panose="020F0502020204030204" pitchFamily="34" charset="0"/>
                          <a:ea typeface="Calibri"/>
                          <a:cs typeface="Calibri" panose="020F0502020204030204" pitchFamily="34" charset="0"/>
                        </a:rPr>
                        <a:t>$94.00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extLst>
                  <a:ext uri="{0D108BD9-81ED-4DB2-BD59-A6C34878D82A}">
                    <a16:rowId xmlns:a16="http://schemas.microsoft.com/office/drawing/2014/main" val="10003"/>
                  </a:ext>
                </a:extLst>
              </a:tr>
              <a:tr h="587222">
                <a:tc>
                  <a:txBody>
                    <a:bodyPr/>
                    <a:lstStyle/>
                    <a:p>
                      <a:pPr marL="0" marR="0" indent="0">
                        <a:lnSpc>
                          <a:spcPct val="100000"/>
                        </a:lnSpc>
                        <a:spcBef>
                          <a:spcPts val="0"/>
                        </a:spcBef>
                        <a:spcAft>
                          <a:spcPts val="0"/>
                        </a:spcAft>
                        <a:buNone/>
                      </a:pPr>
                      <a:r>
                        <a:rPr lang="en-US" sz="1600" b="1" dirty="0">
                          <a:effectLst/>
                          <a:latin typeface="Calibri" panose="020F0502020204030204" pitchFamily="34" charset="0"/>
                          <a:cs typeface="Calibri" panose="020F0502020204030204" pitchFamily="34" charset="0"/>
                        </a:rPr>
                        <a:t>Tier 4</a:t>
                      </a:r>
                    </a:p>
                    <a:p>
                      <a:pPr marL="0" marR="0" indent="0">
                        <a:lnSpc>
                          <a:spcPct val="100000"/>
                        </a:lnSpc>
                        <a:spcBef>
                          <a:spcPts val="0"/>
                        </a:spcBef>
                        <a:spcAft>
                          <a:spcPts val="0"/>
                        </a:spcAft>
                        <a:buNone/>
                      </a:pPr>
                      <a:r>
                        <a:rPr lang="en-US" sz="1400" b="1" dirty="0">
                          <a:effectLst/>
                          <a:latin typeface="Calibri" panose="020F0502020204030204" pitchFamily="34" charset="0"/>
                          <a:cs typeface="Calibri" panose="020F0502020204030204" pitchFamily="34" charset="0"/>
                        </a:rPr>
                        <a:t>(Non-Preferred Brand)</a:t>
                      </a:r>
                      <a:endParaRPr lang="en-US" sz="1400" b="1" dirty="0">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indent="0">
                        <a:lnSpc>
                          <a:spcPct val="115000"/>
                        </a:lnSpc>
                        <a:spcBef>
                          <a:spcPts val="0"/>
                        </a:spcBef>
                        <a:spcAft>
                          <a:spcPts val="0"/>
                        </a:spcAft>
                        <a:buNone/>
                      </a:pPr>
                      <a:r>
                        <a:rPr lang="en-US" sz="1600" dirty="0" smtClean="0">
                          <a:solidFill>
                            <a:schemeClr val="tx1"/>
                          </a:solidFill>
                          <a:effectLst/>
                          <a:latin typeface="Calibri" panose="020F0502020204030204" pitchFamily="34" charset="0"/>
                          <a:cs typeface="Calibri" panose="020F0502020204030204" pitchFamily="34" charset="0"/>
                        </a:rPr>
                        <a:t>$92.00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indent="0">
                        <a:lnSpc>
                          <a:spcPct val="115000"/>
                        </a:lnSpc>
                        <a:spcBef>
                          <a:spcPts val="0"/>
                        </a:spcBef>
                        <a:spcAft>
                          <a:spcPts val="0"/>
                        </a:spcAft>
                        <a:buNone/>
                      </a:pPr>
                      <a:r>
                        <a:rPr lang="en-US" sz="1600" dirty="0" smtClean="0">
                          <a:solidFill>
                            <a:schemeClr val="tx1"/>
                          </a:solidFill>
                          <a:effectLst/>
                          <a:latin typeface="Calibri" panose="020F0502020204030204" pitchFamily="34" charset="0"/>
                          <a:ea typeface="Calibri"/>
                          <a:cs typeface="Calibri" panose="020F0502020204030204" pitchFamily="34" charset="0"/>
                        </a:rPr>
                        <a:t>$184.00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indent="0">
                        <a:lnSpc>
                          <a:spcPct val="115000"/>
                        </a:lnSpc>
                        <a:spcBef>
                          <a:spcPts val="0"/>
                        </a:spcBef>
                        <a:spcAft>
                          <a:spcPts val="0"/>
                        </a:spcAft>
                        <a:buNone/>
                      </a:pPr>
                      <a:r>
                        <a:rPr lang="en-US" sz="1600" dirty="0" smtClean="0">
                          <a:solidFill>
                            <a:schemeClr val="tx1"/>
                          </a:solidFill>
                          <a:effectLst/>
                          <a:latin typeface="Calibri" panose="020F0502020204030204" pitchFamily="34" charset="0"/>
                          <a:ea typeface="Calibri"/>
                          <a:cs typeface="Calibri" panose="020F0502020204030204" pitchFamily="34" charset="0"/>
                        </a:rPr>
                        <a:t>$100.00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indent="0">
                        <a:lnSpc>
                          <a:spcPct val="115000"/>
                        </a:lnSpc>
                        <a:spcBef>
                          <a:spcPts val="0"/>
                        </a:spcBef>
                        <a:spcAft>
                          <a:spcPts val="0"/>
                        </a:spcAft>
                        <a:buNone/>
                      </a:pPr>
                      <a:r>
                        <a:rPr lang="en-US" sz="1600" dirty="0" smtClean="0">
                          <a:solidFill>
                            <a:schemeClr val="tx1"/>
                          </a:solidFill>
                          <a:effectLst/>
                          <a:latin typeface="Calibri" panose="020F0502020204030204" pitchFamily="34" charset="0"/>
                          <a:ea typeface="Calibri"/>
                          <a:cs typeface="Calibri" panose="020F0502020204030204" pitchFamily="34" charset="0"/>
                        </a:rPr>
                        <a:t>$200.00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extLst>
                  <a:ext uri="{0D108BD9-81ED-4DB2-BD59-A6C34878D82A}">
                    <a16:rowId xmlns:a16="http://schemas.microsoft.com/office/drawing/2014/main" val="10004"/>
                  </a:ext>
                </a:extLst>
              </a:tr>
              <a:tr h="506363">
                <a:tc>
                  <a:txBody>
                    <a:bodyPr/>
                    <a:lstStyle/>
                    <a:p>
                      <a:pPr marL="0" marR="0" indent="0">
                        <a:lnSpc>
                          <a:spcPct val="100000"/>
                        </a:lnSpc>
                        <a:spcBef>
                          <a:spcPts val="0"/>
                        </a:spcBef>
                        <a:spcAft>
                          <a:spcPts val="0"/>
                        </a:spcAft>
                        <a:buNone/>
                      </a:pPr>
                      <a:r>
                        <a:rPr lang="en-US" sz="1600" b="1" dirty="0">
                          <a:effectLst/>
                          <a:latin typeface="Calibri" panose="020F0502020204030204" pitchFamily="34" charset="0"/>
                          <a:cs typeface="Calibri" panose="020F0502020204030204" pitchFamily="34" charset="0"/>
                        </a:rPr>
                        <a:t>Tier 5</a:t>
                      </a:r>
                    </a:p>
                    <a:p>
                      <a:pPr marL="0" marR="0" indent="0">
                        <a:lnSpc>
                          <a:spcPct val="100000"/>
                        </a:lnSpc>
                        <a:spcBef>
                          <a:spcPts val="0"/>
                        </a:spcBef>
                        <a:spcAft>
                          <a:spcPts val="0"/>
                        </a:spcAft>
                        <a:buNone/>
                      </a:pPr>
                      <a:r>
                        <a:rPr lang="en-US" sz="1400" b="1" dirty="0">
                          <a:effectLst/>
                          <a:latin typeface="Calibri" panose="020F0502020204030204" pitchFamily="34" charset="0"/>
                          <a:cs typeface="Calibri" panose="020F0502020204030204" pitchFamily="34" charset="0"/>
                        </a:rPr>
                        <a:t>(Specialty Tier Drugs)</a:t>
                      </a:r>
                      <a:endParaRPr lang="en-US" sz="1400" b="1" dirty="0">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indent="0">
                        <a:lnSpc>
                          <a:spcPct val="115000"/>
                        </a:lnSpc>
                        <a:spcBef>
                          <a:spcPts val="0"/>
                        </a:spcBef>
                        <a:spcAft>
                          <a:spcPts val="0"/>
                        </a:spcAft>
                        <a:buNone/>
                      </a:pPr>
                      <a:r>
                        <a:rPr lang="en-US" sz="1600" dirty="0" smtClean="0">
                          <a:solidFill>
                            <a:schemeClr val="tx1"/>
                          </a:solidFill>
                          <a:effectLst/>
                          <a:latin typeface="Calibri" panose="020F0502020204030204" pitchFamily="34" charset="0"/>
                          <a:cs typeface="Calibri" panose="020F0502020204030204" pitchFamily="34" charset="0"/>
                        </a:rPr>
                        <a:t>33%</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indent="0">
                        <a:lnSpc>
                          <a:spcPct val="115000"/>
                        </a:lnSpc>
                        <a:spcBef>
                          <a:spcPts val="0"/>
                        </a:spcBef>
                        <a:spcAft>
                          <a:spcPts val="0"/>
                        </a:spcAft>
                        <a:buNone/>
                      </a:pPr>
                      <a:r>
                        <a:rPr lang="en-US" sz="1600" b="0" dirty="0" smtClean="0">
                          <a:solidFill>
                            <a:schemeClr val="tx1"/>
                          </a:solidFill>
                          <a:latin typeface="Calibri" panose="020F0502020204030204" pitchFamily="34" charset="0"/>
                          <a:cs typeface="Calibri" panose="020F0502020204030204" pitchFamily="34" charset="0"/>
                        </a:rPr>
                        <a:t>N/A</a:t>
                      </a:r>
                      <a:endParaRPr lang="en-US" sz="1600" b="0" dirty="0">
                        <a:solidFill>
                          <a:schemeClr val="tx1"/>
                        </a:solidFill>
                        <a:latin typeface="Calibri" panose="020F0502020204030204" pitchFamily="34" charset="0"/>
                        <a:cs typeface="Calibri" panose="020F0502020204030204" pitchFamily="34" charset="0"/>
                      </a:endParaRPr>
                    </a:p>
                  </a:txBody>
                  <a:tcPr marL="68580" marR="68580" marT="0" marB="0" anchor="ctr"/>
                </a:tc>
                <a:tc>
                  <a:txBody>
                    <a:bodyPr/>
                    <a:lstStyle/>
                    <a:p>
                      <a:pPr marL="0" marR="0" indent="0">
                        <a:lnSpc>
                          <a:spcPct val="115000"/>
                        </a:lnSpc>
                        <a:spcBef>
                          <a:spcPts val="0"/>
                        </a:spcBef>
                        <a:spcAft>
                          <a:spcPts val="0"/>
                        </a:spcAft>
                        <a:buNone/>
                      </a:pPr>
                      <a:r>
                        <a:rPr lang="en-US" sz="1600" b="0" dirty="0" smtClean="0">
                          <a:solidFill>
                            <a:schemeClr val="tx1"/>
                          </a:solidFill>
                          <a:latin typeface="Calibri" panose="020F0502020204030204" pitchFamily="34" charset="0"/>
                          <a:cs typeface="Calibri" panose="020F0502020204030204" pitchFamily="34" charset="0"/>
                        </a:rPr>
                        <a:t>33%</a:t>
                      </a:r>
                      <a:endParaRPr lang="en-US" sz="1600" b="0" dirty="0">
                        <a:solidFill>
                          <a:schemeClr val="tx1"/>
                        </a:solidFill>
                        <a:latin typeface="Calibri" panose="020F0502020204030204" pitchFamily="34" charset="0"/>
                        <a:cs typeface="Calibri" panose="020F0502020204030204" pitchFamily="34" charset="0"/>
                      </a:endParaRPr>
                    </a:p>
                  </a:txBody>
                  <a:tcPr marL="68580" marR="68580" marT="0" marB="0" anchor="ctr"/>
                </a:tc>
                <a:tc>
                  <a:txBody>
                    <a:bodyPr/>
                    <a:lstStyle/>
                    <a:p>
                      <a:pPr marL="0" marR="0" indent="0">
                        <a:lnSpc>
                          <a:spcPct val="115000"/>
                        </a:lnSpc>
                        <a:spcBef>
                          <a:spcPts val="0"/>
                        </a:spcBef>
                        <a:spcAft>
                          <a:spcPts val="0"/>
                        </a:spcAft>
                        <a:buNone/>
                      </a:pPr>
                      <a:r>
                        <a:rPr lang="en-US" sz="1600" b="0" dirty="0" smtClean="0">
                          <a:solidFill>
                            <a:schemeClr val="tx1"/>
                          </a:solidFill>
                          <a:latin typeface="Calibri" panose="020F0502020204030204" pitchFamily="34" charset="0"/>
                          <a:cs typeface="Calibri" panose="020F0502020204030204" pitchFamily="34" charset="0"/>
                        </a:rPr>
                        <a:t>N/A</a:t>
                      </a:r>
                      <a:endParaRPr lang="en-US" sz="1600" b="0" dirty="0">
                        <a:solidFill>
                          <a:schemeClr val="tx1"/>
                        </a:solidFill>
                        <a:latin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0005"/>
                  </a:ext>
                </a:extLst>
              </a:tr>
              <a:tr h="506363">
                <a:tc>
                  <a:txBody>
                    <a:bodyPr/>
                    <a:lstStyle/>
                    <a:p>
                      <a:pPr marL="0" marR="0" indent="0">
                        <a:lnSpc>
                          <a:spcPct val="100000"/>
                        </a:lnSpc>
                        <a:spcBef>
                          <a:spcPts val="0"/>
                        </a:spcBef>
                        <a:spcAft>
                          <a:spcPts val="0"/>
                        </a:spcAft>
                        <a:buNone/>
                      </a:pPr>
                      <a:r>
                        <a:rPr lang="en-US" sz="1600" b="1" dirty="0">
                          <a:effectLst/>
                          <a:latin typeface="Calibri" panose="020F0502020204030204" pitchFamily="34" charset="0"/>
                          <a:ea typeface="Calibri"/>
                          <a:cs typeface="Calibri" panose="020F0502020204030204" pitchFamily="34" charset="0"/>
                        </a:rPr>
                        <a:t>Tier 6 </a:t>
                      </a:r>
                    </a:p>
                    <a:p>
                      <a:pPr marL="0" marR="0" indent="0">
                        <a:lnSpc>
                          <a:spcPct val="100000"/>
                        </a:lnSpc>
                        <a:spcBef>
                          <a:spcPts val="0"/>
                        </a:spcBef>
                        <a:spcAft>
                          <a:spcPts val="0"/>
                        </a:spcAft>
                        <a:buNone/>
                      </a:pPr>
                      <a:r>
                        <a:rPr lang="en-US" sz="1400" b="1" dirty="0">
                          <a:effectLst/>
                          <a:latin typeface="Calibri" panose="020F0502020204030204" pitchFamily="34" charset="0"/>
                          <a:ea typeface="Calibri"/>
                          <a:cs typeface="Calibri" panose="020F0502020204030204" pitchFamily="34" charset="0"/>
                        </a:rPr>
                        <a:t>(Select Care Drugs)</a:t>
                      </a:r>
                    </a:p>
                  </a:txBody>
                  <a:tcPr marL="68580" marR="68580" marT="0" marB="0" anchor="ctr"/>
                </a:tc>
                <a:tc>
                  <a:txBody>
                    <a:bodyPr/>
                    <a:lstStyle/>
                    <a:p>
                      <a:pPr marL="0" marR="0" indent="0">
                        <a:lnSpc>
                          <a:spcPct val="115000"/>
                        </a:lnSpc>
                        <a:spcBef>
                          <a:spcPts val="0"/>
                        </a:spcBef>
                        <a:spcAft>
                          <a:spcPts val="0"/>
                        </a:spcAft>
                        <a:buNone/>
                      </a:pPr>
                      <a:r>
                        <a:rPr lang="en-US" sz="1600" dirty="0" smtClean="0">
                          <a:solidFill>
                            <a:schemeClr val="tx1"/>
                          </a:solidFill>
                          <a:effectLst/>
                          <a:latin typeface="Calibri" panose="020F0502020204030204" pitchFamily="34" charset="0"/>
                          <a:ea typeface="Calibri"/>
                          <a:cs typeface="Calibri" panose="020F0502020204030204" pitchFamily="34" charset="0"/>
                        </a:rPr>
                        <a:t>$0.00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indent="0" algn="l" defTabSz="914400" rtl="0" eaLnBrk="1" fontAlgn="auto" latinLnBrk="0" hangingPunct="1">
                        <a:lnSpc>
                          <a:spcPct val="115000"/>
                        </a:lnSpc>
                        <a:spcBef>
                          <a:spcPts val="0"/>
                        </a:spcBef>
                        <a:spcAft>
                          <a:spcPts val="0"/>
                        </a:spcAft>
                        <a:buClrTx/>
                        <a:buSzTx/>
                        <a:buNone/>
                        <a:tabLst/>
                        <a:defRPr/>
                      </a:pPr>
                      <a:r>
                        <a:rPr lang="en-US" sz="1600" dirty="0" smtClean="0">
                          <a:solidFill>
                            <a:schemeClr val="tx1"/>
                          </a:solidFill>
                          <a:effectLst/>
                          <a:latin typeface="Calibri" panose="020F0502020204030204" pitchFamily="34" charset="0"/>
                          <a:ea typeface="Calibri"/>
                          <a:cs typeface="Calibri" panose="020F0502020204030204" pitchFamily="34" charset="0"/>
                        </a:rPr>
                        <a:t>$0.00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indent="0" algn="l" defTabSz="914400" rtl="0" eaLnBrk="1" fontAlgn="auto" latinLnBrk="0" hangingPunct="1">
                        <a:lnSpc>
                          <a:spcPct val="115000"/>
                        </a:lnSpc>
                        <a:spcBef>
                          <a:spcPts val="0"/>
                        </a:spcBef>
                        <a:spcAft>
                          <a:spcPts val="0"/>
                        </a:spcAft>
                        <a:buClrTx/>
                        <a:buSzTx/>
                        <a:buNone/>
                        <a:tabLst/>
                        <a:defRPr/>
                      </a:pPr>
                      <a:r>
                        <a:rPr lang="en-US" sz="1600" dirty="0" smtClean="0">
                          <a:solidFill>
                            <a:schemeClr val="tx1"/>
                          </a:solidFill>
                          <a:effectLst/>
                          <a:latin typeface="Calibri" panose="020F0502020204030204" pitchFamily="34" charset="0"/>
                          <a:ea typeface="Calibri"/>
                          <a:cs typeface="Calibri" panose="020F0502020204030204" pitchFamily="34" charset="0"/>
                        </a:rPr>
                        <a:t>$8.00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indent="0" algn="l" defTabSz="914400" rtl="0" eaLnBrk="1" fontAlgn="auto" latinLnBrk="0" hangingPunct="1">
                        <a:lnSpc>
                          <a:spcPct val="115000"/>
                        </a:lnSpc>
                        <a:spcBef>
                          <a:spcPts val="0"/>
                        </a:spcBef>
                        <a:spcAft>
                          <a:spcPts val="0"/>
                        </a:spcAft>
                        <a:buClrTx/>
                        <a:buSzTx/>
                        <a:buNone/>
                        <a:tabLst/>
                        <a:defRPr/>
                      </a:pPr>
                      <a:r>
                        <a:rPr lang="en-US" sz="1600" dirty="0" smtClean="0">
                          <a:solidFill>
                            <a:schemeClr val="tx1"/>
                          </a:solidFill>
                          <a:effectLst/>
                          <a:latin typeface="Calibri" panose="020F0502020204030204" pitchFamily="34" charset="0"/>
                          <a:ea typeface="Calibri"/>
                          <a:cs typeface="Calibri" panose="020F0502020204030204" pitchFamily="34" charset="0"/>
                        </a:rPr>
                        <a:t>$16.00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6554205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720" y="326315"/>
            <a:ext cx="11984736" cy="1356360"/>
          </a:xfrm>
        </p:spPr>
        <p:txBody>
          <a:bodyPr>
            <a:noAutofit/>
          </a:bodyPr>
          <a:lstStyle/>
          <a:p>
            <a:r>
              <a:rPr lang="en-US" dirty="0" smtClean="0">
                <a:solidFill>
                  <a:srgbClr val="FFC000"/>
                </a:solidFill>
                <a:latin typeface="Calibri" panose="020F0502020204030204" pitchFamily="34" charset="0"/>
                <a:cs typeface="Calibri" panose="020F0502020204030204" pitchFamily="34" charset="0"/>
              </a:rPr>
              <a:t>Golden Triangle: </a:t>
            </a:r>
            <a:r>
              <a:rPr lang="en-US" u="sng" dirty="0" smtClean="0">
                <a:solidFill>
                  <a:srgbClr val="FFC000"/>
                </a:solidFill>
                <a:latin typeface="Calibri" panose="020F0502020204030204" pitchFamily="34" charset="0"/>
                <a:cs typeface="Calibri" panose="020F0502020204030204" pitchFamily="34" charset="0"/>
              </a:rPr>
              <a:t>Mail </a:t>
            </a:r>
            <a:r>
              <a:rPr lang="en-US" u="sng" dirty="0">
                <a:solidFill>
                  <a:srgbClr val="FFC000"/>
                </a:solidFill>
                <a:latin typeface="Calibri" panose="020F0502020204030204" pitchFamily="34" charset="0"/>
                <a:cs typeface="Calibri" panose="020F0502020204030204" pitchFamily="34" charset="0"/>
              </a:rPr>
              <a:t>Order </a:t>
            </a:r>
            <a:r>
              <a:rPr lang="en-US" dirty="0" smtClean="0">
                <a:solidFill>
                  <a:srgbClr val="FFC000"/>
                </a:solidFill>
                <a:latin typeface="Calibri" panose="020F0502020204030204" pitchFamily="34" charset="0"/>
                <a:cs typeface="Calibri" panose="020F0502020204030204" pitchFamily="34" charset="0"/>
              </a:rPr>
              <a:t>Cost-Sharing </a:t>
            </a:r>
            <a:endParaRPr lang="en-US" dirty="0">
              <a:solidFill>
                <a:srgbClr val="FFC000"/>
              </a:solidFill>
              <a:latin typeface="Calibri" panose="020F0502020204030204" pitchFamily="34" charset="0"/>
              <a:cs typeface="Calibri" panose="020F050202020403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927981904"/>
              </p:ext>
            </p:extLst>
          </p:nvPr>
        </p:nvGraphicFramePr>
        <p:xfrm>
          <a:off x="1314561" y="1682675"/>
          <a:ext cx="7130192" cy="4024447"/>
        </p:xfrm>
        <a:graphic>
          <a:graphicData uri="http://schemas.openxmlformats.org/drawingml/2006/table">
            <a:tbl>
              <a:tblPr firstRow="1" firstCol="1" bandRow="1">
                <a:tableStyleId>{5940675A-B579-460E-94D1-54222C63F5DA}</a:tableStyleId>
              </a:tblPr>
              <a:tblGrid>
                <a:gridCol w="2737486">
                  <a:extLst>
                    <a:ext uri="{9D8B030D-6E8A-4147-A177-3AD203B41FA5}">
                      <a16:colId xmlns:a16="http://schemas.microsoft.com/office/drawing/2014/main" val="20000"/>
                    </a:ext>
                  </a:extLst>
                </a:gridCol>
                <a:gridCol w="4392706">
                  <a:extLst>
                    <a:ext uri="{9D8B030D-6E8A-4147-A177-3AD203B41FA5}">
                      <a16:colId xmlns:a16="http://schemas.microsoft.com/office/drawing/2014/main" val="20001"/>
                    </a:ext>
                  </a:extLst>
                </a:gridCol>
              </a:tblGrid>
              <a:tr h="774473">
                <a:tc>
                  <a:txBody>
                    <a:bodyPr/>
                    <a:lstStyle/>
                    <a:p>
                      <a:pPr marL="0" marR="0" indent="0" algn="ctr">
                        <a:lnSpc>
                          <a:spcPct val="115000"/>
                        </a:lnSpc>
                        <a:spcBef>
                          <a:spcPts val="0"/>
                        </a:spcBef>
                        <a:spcAft>
                          <a:spcPts val="0"/>
                        </a:spcAft>
                        <a:buNone/>
                      </a:pPr>
                      <a:r>
                        <a:rPr lang="en-US" sz="1600" b="1" dirty="0">
                          <a:effectLst/>
                          <a:latin typeface="Calibri" panose="020F0502020204030204" pitchFamily="34" charset="0"/>
                          <a:cs typeface="Calibri" panose="020F0502020204030204" pitchFamily="34" charset="0"/>
                        </a:rPr>
                        <a:t>Tier</a:t>
                      </a:r>
                      <a:endParaRPr lang="en-US" sz="1600" b="1" dirty="0">
                        <a:effectLst/>
                        <a:latin typeface="Calibri" panose="020F0502020204030204" pitchFamily="34" charset="0"/>
                        <a:ea typeface="Calibri"/>
                        <a:cs typeface="Calibri" panose="020F0502020204030204" pitchFamily="34" charset="0"/>
                      </a:endParaRPr>
                    </a:p>
                  </a:txBody>
                  <a:tcPr marL="68580" marR="68580" marT="0" marB="0" anchor="ctr">
                    <a:solidFill>
                      <a:schemeClr val="bg1">
                        <a:lumMod val="85000"/>
                      </a:schemeClr>
                    </a:solidFill>
                  </a:tcPr>
                </a:tc>
                <a:tc>
                  <a:txBody>
                    <a:bodyPr/>
                    <a:lstStyle/>
                    <a:p>
                      <a:pPr marL="0" marR="0" indent="0" algn="ctr">
                        <a:lnSpc>
                          <a:spcPct val="100000"/>
                        </a:lnSpc>
                        <a:spcBef>
                          <a:spcPts val="0"/>
                        </a:spcBef>
                        <a:spcAft>
                          <a:spcPts val="0"/>
                        </a:spcAft>
                        <a:buNone/>
                      </a:pPr>
                      <a:r>
                        <a:rPr lang="en-US" sz="1600" b="1" dirty="0" smtClean="0">
                          <a:effectLst/>
                          <a:latin typeface="Calibri" panose="020F0502020204030204" pitchFamily="34" charset="0"/>
                          <a:cs typeface="Calibri" panose="020F0502020204030204" pitchFamily="34" charset="0"/>
                        </a:rPr>
                        <a:t>90 Day Supply</a:t>
                      </a:r>
                      <a:endParaRPr lang="en-US" sz="1600" b="1" dirty="0">
                        <a:effectLst/>
                        <a:latin typeface="Calibri" panose="020F0502020204030204" pitchFamily="34" charset="0"/>
                        <a:ea typeface="Calibri"/>
                        <a:cs typeface="Calibri" panose="020F0502020204030204" pitchFamily="34" charset="0"/>
                      </a:endParaRPr>
                    </a:p>
                  </a:txBody>
                  <a:tcPr marL="68580" marR="68580" marT="0" marB="0" anchor="ctr">
                    <a:solidFill>
                      <a:srgbClr val="9BE1B2"/>
                    </a:solidFill>
                  </a:tcPr>
                </a:tc>
                <a:extLst>
                  <a:ext uri="{0D108BD9-81ED-4DB2-BD59-A6C34878D82A}">
                    <a16:rowId xmlns:a16="http://schemas.microsoft.com/office/drawing/2014/main" val="10000"/>
                  </a:ext>
                </a:extLst>
              </a:tr>
              <a:tr h="580922">
                <a:tc>
                  <a:txBody>
                    <a:bodyPr/>
                    <a:lstStyle/>
                    <a:p>
                      <a:pPr marL="0" marR="0" indent="0">
                        <a:lnSpc>
                          <a:spcPct val="100000"/>
                        </a:lnSpc>
                        <a:spcBef>
                          <a:spcPts val="0"/>
                        </a:spcBef>
                        <a:spcAft>
                          <a:spcPts val="0"/>
                        </a:spcAft>
                        <a:buNone/>
                      </a:pPr>
                      <a:r>
                        <a:rPr lang="en-US" sz="1600" b="1" dirty="0">
                          <a:effectLst/>
                          <a:latin typeface="Calibri" panose="020F0502020204030204" pitchFamily="34" charset="0"/>
                          <a:cs typeface="Calibri" panose="020F0502020204030204" pitchFamily="34" charset="0"/>
                        </a:rPr>
                        <a:t>Tier 1 </a:t>
                      </a:r>
                    </a:p>
                    <a:p>
                      <a:pPr marL="0" marR="0" indent="0">
                        <a:lnSpc>
                          <a:spcPct val="100000"/>
                        </a:lnSpc>
                        <a:spcBef>
                          <a:spcPts val="0"/>
                        </a:spcBef>
                        <a:spcAft>
                          <a:spcPts val="0"/>
                        </a:spcAft>
                        <a:buNone/>
                      </a:pPr>
                      <a:r>
                        <a:rPr lang="en-US" sz="1400" b="1" dirty="0">
                          <a:effectLst/>
                          <a:latin typeface="Calibri" panose="020F0502020204030204" pitchFamily="34" charset="0"/>
                          <a:cs typeface="Calibri" panose="020F0502020204030204" pitchFamily="34" charset="0"/>
                        </a:rPr>
                        <a:t>(Preferred Generic)</a:t>
                      </a:r>
                      <a:endParaRPr lang="en-US" sz="1400" b="1" dirty="0">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indent="0">
                        <a:lnSpc>
                          <a:spcPct val="115000"/>
                        </a:lnSpc>
                        <a:spcBef>
                          <a:spcPts val="0"/>
                        </a:spcBef>
                        <a:spcAft>
                          <a:spcPts val="0"/>
                        </a:spcAft>
                        <a:buNone/>
                      </a:pPr>
                      <a:r>
                        <a:rPr lang="en-US" sz="1600" dirty="0" smtClean="0">
                          <a:solidFill>
                            <a:schemeClr val="tx1"/>
                          </a:solidFill>
                          <a:effectLst/>
                          <a:latin typeface="Calibri" panose="020F0502020204030204" pitchFamily="34" charset="0"/>
                          <a:cs typeface="Calibri" panose="020F0502020204030204" pitchFamily="34" charset="0"/>
                        </a:rPr>
                        <a:t>$0.00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extLst>
                  <a:ext uri="{0D108BD9-81ED-4DB2-BD59-A6C34878D82A}">
                    <a16:rowId xmlns:a16="http://schemas.microsoft.com/office/drawing/2014/main" val="10001"/>
                  </a:ext>
                </a:extLst>
              </a:tr>
              <a:tr h="534682">
                <a:tc>
                  <a:txBody>
                    <a:bodyPr/>
                    <a:lstStyle/>
                    <a:p>
                      <a:pPr marL="0" marR="0" indent="0">
                        <a:lnSpc>
                          <a:spcPct val="100000"/>
                        </a:lnSpc>
                        <a:spcBef>
                          <a:spcPts val="0"/>
                        </a:spcBef>
                        <a:spcAft>
                          <a:spcPts val="0"/>
                        </a:spcAft>
                        <a:buNone/>
                      </a:pPr>
                      <a:r>
                        <a:rPr lang="en-US" sz="1600" b="1" dirty="0">
                          <a:effectLst/>
                          <a:latin typeface="Calibri" panose="020F0502020204030204" pitchFamily="34" charset="0"/>
                          <a:cs typeface="Calibri" panose="020F0502020204030204" pitchFamily="34" charset="0"/>
                        </a:rPr>
                        <a:t>Tier 2 </a:t>
                      </a:r>
                    </a:p>
                    <a:p>
                      <a:pPr marL="0" marR="0" indent="0">
                        <a:lnSpc>
                          <a:spcPct val="100000"/>
                        </a:lnSpc>
                        <a:spcBef>
                          <a:spcPts val="0"/>
                        </a:spcBef>
                        <a:spcAft>
                          <a:spcPts val="0"/>
                        </a:spcAft>
                        <a:buNone/>
                      </a:pPr>
                      <a:r>
                        <a:rPr lang="en-US" sz="1400" b="1" dirty="0">
                          <a:effectLst/>
                          <a:latin typeface="Calibri" panose="020F0502020204030204" pitchFamily="34" charset="0"/>
                          <a:cs typeface="Calibri" panose="020F0502020204030204" pitchFamily="34" charset="0"/>
                        </a:rPr>
                        <a:t>(Generic)</a:t>
                      </a:r>
                      <a:endParaRPr lang="en-US" sz="1400" b="1" dirty="0">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indent="0">
                        <a:lnSpc>
                          <a:spcPct val="115000"/>
                        </a:lnSpc>
                        <a:spcBef>
                          <a:spcPts val="0"/>
                        </a:spcBef>
                        <a:spcAft>
                          <a:spcPts val="0"/>
                        </a:spcAft>
                        <a:buNone/>
                      </a:pPr>
                      <a:r>
                        <a:rPr lang="en-US" sz="1600" dirty="0" smtClean="0">
                          <a:solidFill>
                            <a:schemeClr val="tx1"/>
                          </a:solidFill>
                          <a:effectLst/>
                          <a:latin typeface="Calibri" panose="020F0502020204030204" pitchFamily="34" charset="0"/>
                          <a:cs typeface="Calibri" panose="020F0502020204030204" pitchFamily="34" charset="0"/>
                        </a:rPr>
                        <a:t>$10.00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extLst>
                  <a:ext uri="{0D108BD9-81ED-4DB2-BD59-A6C34878D82A}">
                    <a16:rowId xmlns:a16="http://schemas.microsoft.com/office/drawing/2014/main" val="10002"/>
                  </a:ext>
                </a:extLst>
              </a:tr>
              <a:tr h="580922">
                <a:tc>
                  <a:txBody>
                    <a:bodyPr/>
                    <a:lstStyle/>
                    <a:p>
                      <a:pPr marL="0" marR="0" indent="0">
                        <a:lnSpc>
                          <a:spcPct val="100000"/>
                        </a:lnSpc>
                        <a:spcBef>
                          <a:spcPts val="0"/>
                        </a:spcBef>
                        <a:spcAft>
                          <a:spcPts val="0"/>
                        </a:spcAft>
                        <a:buNone/>
                      </a:pPr>
                      <a:r>
                        <a:rPr lang="en-US" sz="1600" b="1" dirty="0">
                          <a:effectLst/>
                          <a:latin typeface="Calibri" panose="020F0502020204030204" pitchFamily="34" charset="0"/>
                          <a:cs typeface="Calibri" panose="020F0502020204030204" pitchFamily="34" charset="0"/>
                        </a:rPr>
                        <a:t>Tier 3</a:t>
                      </a:r>
                    </a:p>
                    <a:p>
                      <a:pPr marL="0" marR="0" indent="0">
                        <a:lnSpc>
                          <a:spcPct val="100000"/>
                        </a:lnSpc>
                        <a:spcBef>
                          <a:spcPts val="0"/>
                        </a:spcBef>
                        <a:spcAft>
                          <a:spcPts val="0"/>
                        </a:spcAft>
                        <a:buNone/>
                      </a:pPr>
                      <a:r>
                        <a:rPr lang="en-US" sz="1400" b="1" dirty="0">
                          <a:effectLst/>
                          <a:latin typeface="Calibri" panose="020F0502020204030204" pitchFamily="34" charset="0"/>
                          <a:cs typeface="Calibri" panose="020F0502020204030204" pitchFamily="34" charset="0"/>
                        </a:rPr>
                        <a:t>(Preferred Brand)</a:t>
                      </a:r>
                      <a:endParaRPr lang="en-US" sz="1400" b="1" dirty="0">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indent="0">
                        <a:lnSpc>
                          <a:spcPct val="115000"/>
                        </a:lnSpc>
                        <a:spcBef>
                          <a:spcPts val="0"/>
                        </a:spcBef>
                        <a:spcAft>
                          <a:spcPts val="0"/>
                        </a:spcAft>
                        <a:buNone/>
                      </a:pPr>
                      <a:r>
                        <a:rPr lang="en-US" sz="1600" dirty="0" smtClean="0">
                          <a:solidFill>
                            <a:schemeClr val="tx1"/>
                          </a:solidFill>
                          <a:effectLst/>
                          <a:latin typeface="Calibri" panose="020F0502020204030204" pitchFamily="34" charset="0"/>
                          <a:cs typeface="Calibri" panose="020F0502020204030204" pitchFamily="34" charset="0"/>
                        </a:rPr>
                        <a:t>$78.00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extLst>
                  <a:ext uri="{0D108BD9-81ED-4DB2-BD59-A6C34878D82A}">
                    <a16:rowId xmlns:a16="http://schemas.microsoft.com/office/drawing/2014/main" val="10003"/>
                  </a:ext>
                </a:extLst>
              </a:tr>
              <a:tr h="580922">
                <a:tc>
                  <a:txBody>
                    <a:bodyPr/>
                    <a:lstStyle/>
                    <a:p>
                      <a:pPr marL="0" marR="0" indent="0">
                        <a:lnSpc>
                          <a:spcPct val="100000"/>
                        </a:lnSpc>
                        <a:spcBef>
                          <a:spcPts val="0"/>
                        </a:spcBef>
                        <a:spcAft>
                          <a:spcPts val="0"/>
                        </a:spcAft>
                        <a:buNone/>
                      </a:pPr>
                      <a:r>
                        <a:rPr lang="en-US" sz="1600" b="1" dirty="0">
                          <a:effectLst/>
                          <a:latin typeface="Calibri" panose="020F0502020204030204" pitchFamily="34" charset="0"/>
                          <a:cs typeface="Calibri" panose="020F0502020204030204" pitchFamily="34" charset="0"/>
                        </a:rPr>
                        <a:t>Tier 4</a:t>
                      </a:r>
                    </a:p>
                    <a:p>
                      <a:pPr marL="0" marR="0" indent="0">
                        <a:lnSpc>
                          <a:spcPct val="100000"/>
                        </a:lnSpc>
                        <a:spcBef>
                          <a:spcPts val="0"/>
                        </a:spcBef>
                        <a:spcAft>
                          <a:spcPts val="0"/>
                        </a:spcAft>
                        <a:buNone/>
                      </a:pPr>
                      <a:r>
                        <a:rPr lang="en-US" sz="1400" b="1" dirty="0">
                          <a:effectLst/>
                          <a:latin typeface="Calibri" panose="020F0502020204030204" pitchFamily="34" charset="0"/>
                          <a:cs typeface="Calibri" panose="020F0502020204030204" pitchFamily="34" charset="0"/>
                        </a:rPr>
                        <a:t>(Non-Preferred Brand)</a:t>
                      </a:r>
                      <a:endParaRPr lang="en-US" sz="1400" b="1" dirty="0">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indent="0">
                        <a:lnSpc>
                          <a:spcPct val="115000"/>
                        </a:lnSpc>
                        <a:spcBef>
                          <a:spcPts val="0"/>
                        </a:spcBef>
                        <a:spcAft>
                          <a:spcPts val="0"/>
                        </a:spcAft>
                        <a:buNone/>
                      </a:pPr>
                      <a:r>
                        <a:rPr lang="en-US" sz="1600" dirty="0" smtClean="0">
                          <a:solidFill>
                            <a:schemeClr val="tx1"/>
                          </a:solidFill>
                          <a:effectLst/>
                          <a:latin typeface="Calibri" panose="020F0502020204030204" pitchFamily="34" charset="0"/>
                          <a:cs typeface="Calibri" panose="020F0502020204030204" pitchFamily="34" charset="0"/>
                        </a:rPr>
                        <a:t>$184.00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extLst>
                  <a:ext uri="{0D108BD9-81ED-4DB2-BD59-A6C34878D82A}">
                    <a16:rowId xmlns:a16="http://schemas.microsoft.com/office/drawing/2014/main" val="10004"/>
                  </a:ext>
                </a:extLst>
              </a:tr>
              <a:tr h="486263">
                <a:tc>
                  <a:txBody>
                    <a:bodyPr/>
                    <a:lstStyle/>
                    <a:p>
                      <a:pPr marL="0" marR="0" indent="0">
                        <a:lnSpc>
                          <a:spcPct val="100000"/>
                        </a:lnSpc>
                        <a:spcBef>
                          <a:spcPts val="0"/>
                        </a:spcBef>
                        <a:spcAft>
                          <a:spcPts val="0"/>
                        </a:spcAft>
                        <a:buNone/>
                      </a:pPr>
                      <a:r>
                        <a:rPr lang="en-US" sz="1600" b="1" dirty="0">
                          <a:effectLst/>
                          <a:latin typeface="Calibri" panose="020F0502020204030204" pitchFamily="34" charset="0"/>
                          <a:cs typeface="Calibri" panose="020F0502020204030204" pitchFamily="34" charset="0"/>
                        </a:rPr>
                        <a:t>Tier 5</a:t>
                      </a:r>
                    </a:p>
                    <a:p>
                      <a:pPr marL="0" marR="0" indent="0">
                        <a:lnSpc>
                          <a:spcPct val="100000"/>
                        </a:lnSpc>
                        <a:spcBef>
                          <a:spcPts val="0"/>
                        </a:spcBef>
                        <a:spcAft>
                          <a:spcPts val="0"/>
                        </a:spcAft>
                        <a:buNone/>
                      </a:pPr>
                      <a:r>
                        <a:rPr lang="en-US" sz="1400" b="1" dirty="0">
                          <a:effectLst/>
                          <a:latin typeface="Calibri" panose="020F0502020204030204" pitchFamily="34" charset="0"/>
                          <a:cs typeface="Calibri" panose="020F0502020204030204" pitchFamily="34" charset="0"/>
                        </a:rPr>
                        <a:t>(Specialty Tier</a:t>
                      </a:r>
                      <a:r>
                        <a:rPr lang="en-US" sz="1400" b="1" baseline="0" dirty="0">
                          <a:effectLst/>
                          <a:latin typeface="Calibri" panose="020F0502020204030204" pitchFamily="34" charset="0"/>
                          <a:cs typeface="Calibri" panose="020F0502020204030204" pitchFamily="34" charset="0"/>
                        </a:rPr>
                        <a:t> Drugs</a:t>
                      </a:r>
                      <a:r>
                        <a:rPr lang="en-US" sz="1400" b="1" dirty="0">
                          <a:effectLst/>
                          <a:latin typeface="Calibri" panose="020F0502020204030204" pitchFamily="34" charset="0"/>
                          <a:cs typeface="Calibri" panose="020F0502020204030204" pitchFamily="34" charset="0"/>
                        </a:rPr>
                        <a:t>)</a:t>
                      </a:r>
                      <a:endParaRPr lang="en-US" sz="1400" b="1" dirty="0">
                        <a:effectLst/>
                        <a:latin typeface="Calibri" panose="020F0502020204030204" pitchFamily="34" charset="0"/>
                        <a:ea typeface="Calibri"/>
                        <a:cs typeface="Calibri" panose="020F0502020204030204" pitchFamily="34" charset="0"/>
                      </a:endParaRPr>
                    </a:p>
                  </a:txBody>
                  <a:tcPr marL="68580" marR="68580" marT="0" marB="0" anchor="ctr"/>
                </a:tc>
                <a:tc>
                  <a:txBody>
                    <a:bodyPr/>
                    <a:lstStyle/>
                    <a:p>
                      <a:pPr marL="0" marR="0" indent="0">
                        <a:lnSpc>
                          <a:spcPct val="115000"/>
                        </a:lnSpc>
                        <a:spcBef>
                          <a:spcPts val="0"/>
                        </a:spcBef>
                        <a:spcAft>
                          <a:spcPts val="0"/>
                        </a:spcAft>
                        <a:buNone/>
                      </a:pPr>
                      <a:r>
                        <a:rPr lang="en-US" sz="1600" dirty="0" smtClean="0">
                          <a:solidFill>
                            <a:schemeClr val="tx1"/>
                          </a:solidFill>
                          <a:effectLst/>
                          <a:latin typeface="Calibri" panose="020F0502020204030204" pitchFamily="34" charset="0"/>
                          <a:cs typeface="Calibri" panose="020F0502020204030204" pitchFamily="34" charset="0"/>
                        </a:rPr>
                        <a:t>33%</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extLst>
                  <a:ext uri="{0D108BD9-81ED-4DB2-BD59-A6C34878D82A}">
                    <a16:rowId xmlns:a16="http://schemas.microsoft.com/office/drawing/2014/main" val="10005"/>
                  </a:ext>
                </a:extLst>
              </a:tr>
              <a:tr h="486263">
                <a:tc>
                  <a:txBody>
                    <a:bodyPr/>
                    <a:lstStyle/>
                    <a:p>
                      <a:pPr marL="0" marR="0" indent="0">
                        <a:lnSpc>
                          <a:spcPct val="100000"/>
                        </a:lnSpc>
                        <a:spcBef>
                          <a:spcPts val="0"/>
                        </a:spcBef>
                        <a:spcAft>
                          <a:spcPts val="0"/>
                        </a:spcAft>
                        <a:buNone/>
                      </a:pPr>
                      <a:r>
                        <a:rPr lang="en-US" sz="1600" b="1" dirty="0">
                          <a:effectLst/>
                          <a:latin typeface="Calibri" panose="020F0502020204030204" pitchFamily="34" charset="0"/>
                          <a:ea typeface="Calibri"/>
                          <a:cs typeface="Calibri" panose="020F0502020204030204" pitchFamily="34" charset="0"/>
                        </a:rPr>
                        <a:t>Tier 6 </a:t>
                      </a:r>
                    </a:p>
                    <a:p>
                      <a:pPr marL="0" marR="0" indent="0">
                        <a:lnSpc>
                          <a:spcPct val="100000"/>
                        </a:lnSpc>
                        <a:spcBef>
                          <a:spcPts val="0"/>
                        </a:spcBef>
                        <a:spcAft>
                          <a:spcPts val="0"/>
                        </a:spcAft>
                        <a:buNone/>
                      </a:pPr>
                      <a:r>
                        <a:rPr lang="en-US" sz="1400" b="1" dirty="0">
                          <a:effectLst/>
                          <a:latin typeface="Calibri" panose="020F0502020204030204" pitchFamily="34" charset="0"/>
                          <a:ea typeface="Calibri"/>
                          <a:cs typeface="Calibri" panose="020F0502020204030204" pitchFamily="34" charset="0"/>
                        </a:rPr>
                        <a:t>(Select Care Drugs)</a:t>
                      </a:r>
                    </a:p>
                  </a:txBody>
                  <a:tcPr marL="68580" marR="68580" marT="0" marB="0" anchor="ctr"/>
                </a:tc>
                <a:tc>
                  <a:txBody>
                    <a:bodyPr/>
                    <a:lstStyle/>
                    <a:p>
                      <a:pPr marL="0" marR="0" indent="0">
                        <a:lnSpc>
                          <a:spcPct val="115000"/>
                        </a:lnSpc>
                        <a:spcBef>
                          <a:spcPts val="0"/>
                        </a:spcBef>
                        <a:spcAft>
                          <a:spcPts val="0"/>
                        </a:spcAft>
                        <a:buNone/>
                      </a:pPr>
                      <a:r>
                        <a:rPr lang="en-US" sz="1600" dirty="0" smtClean="0">
                          <a:solidFill>
                            <a:schemeClr val="tx1"/>
                          </a:solidFill>
                          <a:effectLst/>
                          <a:latin typeface="Calibri" panose="020F0502020204030204" pitchFamily="34" charset="0"/>
                          <a:ea typeface="Calibri"/>
                          <a:cs typeface="Calibri" panose="020F0502020204030204" pitchFamily="34" charset="0"/>
                        </a:rPr>
                        <a:t>$0.00</a:t>
                      </a:r>
                      <a:endParaRPr lang="en-US" sz="160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051046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669" y="135664"/>
            <a:ext cx="10366248" cy="1356360"/>
          </a:xfrm>
        </p:spPr>
        <p:txBody>
          <a:bodyPr>
            <a:normAutofit/>
          </a:bodyPr>
          <a:lstStyle/>
          <a:p>
            <a:r>
              <a:rPr lang="en-US" dirty="0">
                <a:solidFill>
                  <a:srgbClr val="FFC000"/>
                </a:solidFill>
                <a:latin typeface="Calibri" panose="020F0502020204030204" pitchFamily="34" charset="0"/>
                <a:cs typeface="Calibri" panose="020F0502020204030204" pitchFamily="34" charset="0"/>
              </a:rPr>
              <a:t>Prescription Drug Coverage Plan Highlights </a:t>
            </a:r>
          </a:p>
        </p:txBody>
      </p:sp>
      <p:sp>
        <p:nvSpPr>
          <p:cNvPr id="9" name="Content Placeholder 2"/>
          <p:cNvSpPr txBox="1">
            <a:spLocks/>
          </p:cNvSpPr>
          <p:nvPr/>
        </p:nvSpPr>
        <p:spPr>
          <a:xfrm>
            <a:off x="1264511" y="3658721"/>
            <a:ext cx="7315200" cy="2468880"/>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1600" dirty="0">
                <a:solidFill>
                  <a:schemeClr val="tx1"/>
                </a:solidFill>
                <a:latin typeface="Calibri" panose="020F0502020204030204" pitchFamily="34" charset="0"/>
                <a:cs typeface="Calibri" panose="020F0502020204030204" pitchFamily="34" charset="0"/>
              </a:rPr>
              <a:t>Memorial Hermann Specialty </a:t>
            </a:r>
            <a:r>
              <a:rPr lang="en-US" sz="1600" dirty="0" smtClean="0">
                <a:solidFill>
                  <a:schemeClr val="tx1"/>
                </a:solidFill>
                <a:latin typeface="Calibri" panose="020F0502020204030204" pitchFamily="34" charset="0"/>
                <a:cs typeface="Calibri" panose="020F0502020204030204" pitchFamily="34" charset="0"/>
              </a:rPr>
              <a:t>Pharmacy</a:t>
            </a:r>
          </a:p>
          <a:p>
            <a:r>
              <a:rPr lang="en-US" sz="1600" dirty="0" err="1" smtClean="0">
                <a:solidFill>
                  <a:schemeClr val="tx1"/>
                </a:solidFill>
                <a:latin typeface="Calibri" panose="020F0502020204030204" pitchFamily="34" charset="0"/>
                <a:cs typeface="Calibri" panose="020F0502020204030204" pitchFamily="34" charset="0"/>
              </a:rPr>
              <a:t>Lumicera</a:t>
            </a:r>
            <a:endParaRPr lang="en-US" sz="1600" dirty="0" smtClean="0">
              <a:solidFill>
                <a:schemeClr val="tx1"/>
              </a:solidFill>
              <a:latin typeface="Calibri" panose="020F0502020204030204" pitchFamily="34" charset="0"/>
              <a:cs typeface="Calibri" panose="020F0502020204030204" pitchFamily="34" charset="0"/>
            </a:endParaRPr>
          </a:p>
        </p:txBody>
      </p:sp>
      <p:sp>
        <p:nvSpPr>
          <p:cNvPr id="10" name="TextBox 9"/>
          <p:cNvSpPr txBox="1"/>
          <p:nvPr/>
        </p:nvSpPr>
        <p:spPr>
          <a:xfrm>
            <a:off x="1021080" y="4071893"/>
            <a:ext cx="9122664" cy="400110"/>
          </a:xfrm>
          <a:prstGeom prst="rect">
            <a:avLst/>
          </a:prstGeom>
          <a:noFill/>
        </p:spPr>
        <p:txBody>
          <a:bodyPr wrap="square" rtlCol="0">
            <a:spAutoFit/>
          </a:bodyPr>
          <a:lstStyle/>
          <a:p>
            <a:r>
              <a:rPr lang="en-US" sz="2000" b="1" dirty="0">
                <a:solidFill>
                  <a:srgbClr val="FFC000"/>
                </a:solidFill>
                <a:latin typeface="Calibri" panose="020F0502020204030204" pitchFamily="34" charset="0"/>
                <a:cs typeface="Calibri" panose="020F0502020204030204" pitchFamily="34" charset="0"/>
              </a:rPr>
              <a:t>Memorial Hermann </a:t>
            </a:r>
            <a:r>
              <a:rPr lang="en-US" sz="2000" b="1" dirty="0" smtClean="0">
                <a:solidFill>
                  <a:srgbClr val="FFC000"/>
                </a:solidFill>
                <a:latin typeface="Calibri" panose="020F0502020204030204" pitchFamily="34" charset="0"/>
                <a:cs typeface="Calibri" panose="020F0502020204030204" pitchFamily="34" charset="0"/>
              </a:rPr>
              <a:t>specialty pharmacy</a:t>
            </a:r>
            <a:r>
              <a:rPr lang="en-US" sz="2000" b="1" dirty="0">
                <a:solidFill>
                  <a:srgbClr val="FFC000"/>
                </a:solidFill>
                <a:latin typeface="Calibri" panose="020F0502020204030204" pitchFamily="34" charset="0"/>
                <a:cs typeface="Calibri" panose="020F0502020204030204" pitchFamily="34" charset="0"/>
              </a:rPr>
              <a:t> </a:t>
            </a:r>
            <a:r>
              <a:rPr lang="en-US" sz="2000" b="1" dirty="0" smtClean="0">
                <a:solidFill>
                  <a:srgbClr val="FFC000"/>
                </a:solidFill>
                <a:latin typeface="Calibri" panose="020F0502020204030204" pitchFamily="34" charset="0"/>
                <a:cs typeface="Calibri" panose="020F0502020204030204" pitchFamily="34" charset="0"/>
              </a:rPr>
              <a:t>options: </a:t>
            </a:r>
            <a:endParaRPr lang="en-US" sz="2000" b="1" dirty="0">
              <a:solidFill>
                <a:srgbClr val="FFC000"/>
              </a:solidFill>
              <a:latin typeface="Calibri" panose="020F0502020204030204" pitchFamily="34" charset="0"/>
              <a:cs typeface="Calibri" panose="020F0502020204030204" pitchFamily="34" charset="0"/>
            </a:endParaRPr>
          </a:p>
        </p:txBody>
      </p:sp>
      <p:sp>
        <p:nvSpPr>
          <p:cNvPr id="11" name="TextBox 10"/>
          <p:cNvSpPr txBox="1"/>
          <p:nvPr/>
        </p:nvSpPr>
        <p:spPr>
          <a:xfrm>
            <a:off x="1021080" y="1684092"/>
            <a:ext cx="7315200" cy="400110"/>
          </a:xfrm>
          <a:prstGeom prst="rect">
            <a:avLst/>
          </a:prstGeom>
          <a:noFill/>
        </p:spPr>
        <p:txBody>
          <a:bodyPr wrap="square" rtlCol="0">
            <a:spAutoFit/>
          </a:bodyPr>
          <a:lstStyle/>
          <a:p>
            <a:r>
              <a:rPr lang="en-US" sz="2000" b="1" dirty="0">
                <a:solidFill>
                  <a:srgbClr val="FFC000"/>
                </a:solidFill>
                <a:latin typeface="Calibri" panose="020F0502020204030204" pitchFamily="34" charset="0"/>
                <a:cs typeface="Calibri" panose="020F0502020204030204" pitchFamily="34" charset="0"/>
              </a:rPr>
              <a:t>New for </a:t>
            </a:r>
            <a:r>
              <a:rPr lang="en-US" sz="2000" b="1" dirty="0" smtClean="0">
                <a:solidFill>
                  <a:srgbClr val="FFC000"/>
                </a:solidFill>
                <a:latin typeface="Calibri" panose="020F0502020204030204" pitchFamily="34" charset="0"/>
                <a:cs typeface="Calibri" panose="020F0502020204030204" pitchFamily="34" charset="0"/>
              </a:rPr>
              <a:t>2024: </a:t>
            </a:r>
            <a:endParaRPr lang="en-US" sz="2000" b="1" dirty="0">
              <a:solidFill>
                <a:srgbClr val="FFC000"/>
              </a:solidFill>
              <a:latin typeface="Calibri" panose="020F0502020204030204" pitchFamily="34" charset="0"/>
              <a:cs typeface="Calibri" panose="020F0502020204030204" pitchFamily="34" charset="0"/>
            </a:endParaRPr>
          </a:p>
        </p:txBody>
      </p:sp>
      <p:sp>
        <p:nvSpPr>
          <p:cNvPr id="15" name="Content Placeholder 2"/>
          <p:cNvSpPr txBox="1">
            <a:spLocks/>
          </p:cNvSpPr>
          <p:nvPr/>
        </p:nvSpPr>
        <p:spPr>
          <a:xfrm>
            <a:off x="1021080" y="2164245"/>
            <a:ext cx="10090236" cy="1014984"/>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a:lnSpc>
                <a:spcPct val="100000"/>
              </a:lnSpc>
            </a:pPr>
            <a:r>
              <a:rPr lang="en-US" sz="1600" dirty="0" smtClean="0">
                <a:solidFill>
                  <a:schemeClr val="tx1"/>
                </a:solidFill>
                <a:latin typeface="Calibri" panose="020F0502020204030204" pitchFamily="34" charset="0"/>
                <a:cs typeface="Calibri" panose="020F0502020204030204" pitchFamily="34" charset="0"/>
              </a:rPr>
              <a:t>Simplified benefit </a:t>
            </a:r>
          </a:p>
          <a:p>
            <a:pPr lvl="1">
              <a:lnSpc>
                <a:spcPct val="100000"/>
              </a:lnSpc>
            </a:pPr>
            <a:r>
              <a:rPr lang="en-US" sz="1400" dirty="0" smtClean="0">
                <a:solidFill>
                  <a:schemeClr val="tx1"/>
                </a:solidFill>
                <a:latin typeface="Calibri" panose="020F0502020204030204" pitchFamily="34" charset="0"/>
                <a:cs typeface="Calibri" panose="020F0502020204030204" pitchFamily="34" charset="0"/>
              </a:rPr>
              <a:t>No more preferred vs non preferred pharmacy</a:t>
            </a:r>
          </a:p>
        </p:txBody>
      </p:sp>
      <p:sp>
        <p:nvSpPr>
          <p:cNvPr id="7" name="Content Placeholder 2"/>
          <p:cNvSpPr txBox="1">
            <a:spLocks/>
          </p:cNvSpPr>
          <p:nvPr/>
        </p:nvSpPr>
        <p:spPr>
          <a:xfrm>
            <a:off x="1049358" y="2937696"/>
            <a:ext cx="10090236" cy="869860"/>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a:lnSpc>
                <a:spcPct val="100000"/>
              </a:lnSpc>
            </a:pPr>
            <a:r>
              <a:rPr lang="en-US" sz="1600" dirty="0" smtClean="0">
                <a:solidFill>
                  <a:schemeClr val="tx1"/>
                </a:solidFill>
                <a:latin typeface="Calibri" panose="020F0502020204030204" pitchFamily="34" charset="0"/>
                <a:cs typeface="Calibri" panose="020F0502020204030204" pitchFamily="34" charset="0"/>
              </a:rPr>
              <a:t>Tier 2 – Non-preferred generics</a:t>
            </a:r>
          </a:p>
          <a:p>
            <a:pPr lvl="1">
              <a:lnSpc>
                <a:spcPct val="100000"/>
              </a:lnSpc>
            </a:pPr>
            <a:r>
              <a:rPr lang="en-US" sz="1400" dirty="0" smtClean="0">
                <a:solidFill>
                  <a:schemeClr val="tx1"/>
                </a:solidFill>
                <a:latin typeface="Calibri" panose="020F0502020204030204" pitchFamily="34" charset="0"/>
                <a:cs typeface="Calibri" panose="020F0502020204030204" pitchFamily="34" charset="0"/>
              </a:rPr>
              <a:t>Now covered at $0 copay</a:t>
            </a:r>
          </a:p>
        </p:txBody>
      </p:sp>
    </p:spTree>
    <p:extLst>
      <p:ext uri="{BB962C8B-B14F-4D97-AF65-F5344CB8AC3E}">
        <p14:creationId xmlns:p14="http://schemas.microsoft.com/office/powerpoint/2010/main" val="2367421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095" y="153331"/>
            <a:ext cx="10683240" cy="1356360"/>
          </a:xfrm>
        </p:spPr>
        <p:txBody>
          <a:bodyPr>
            <a:normAutofit/>
          </a:bodyPr>
          <a:lstStyle/>
          <a:p>
            <a:r>
              <a:rPr lang="en-US" dirty="0" smtClean="0">
                <a:solidFill>
                  <a:srgbClr val="FFC000"/>
                </a:solidFill>
                <a:latin typeface="Calibri" panose="020F0502020204030204" pitchFamily="34" charset="0"/>
                <a:cs typeface="Calibri" panose="020F0502020204030204" pitchFamily="34" charset="0"/>
              </a:rPr>
              <a:t>Plan Prescription </a:t>
            </a:r>
            <a:r>
              <a:rPr lang="en-US" dirty="0">
                <a:solidFill>
                  <a:srgbClr val="FFC000"/>
                </a:solidFill>
                <a:latin typeface="Calibri" panose="020F0502020204030204" pitchFamily="34" charset="0"/>
                <a:cs typeface="Calibri" panose="020F0502020204030204" pitchFamily="34" charset="0"/>
              </a:rPr>
              <a:t>Highlights </a:t>
            </a:r>
          </a:p>
        </p:txBody>
      </p:sp>
      <p:sp>
        <p:nvSpPr>
          <p:cNvPr id="6" name="Content Placeholder 2"/>
          <p:cNvSpPr txBox="1">
            <a:spLocks/>
          </p:cNvSpPr>
          <p:nvPr/>
        </p:nvSpPr>
        <p:spPr>
          <a:xfrm>
            <a:off x="955380" y="1870297"/>
            <a:ext cx="10273452" cy="1550488"/>
          </a:xfrm>
          <a:prstGeom prst="rect">
            <a:avLst/>
          </a:prstGeom>
        </p:spPr>
        <p:txBody>
          <a:bodyPr vert="horz" lIns="91440" tIns="45720" rIns="91440" bIns="45720" rtlCol="0">
            <a:normAutofit/>
          </a:bodyPr>
          <a:lstStyle>
            <a:lvl1pPr marL="180961" indent="-180961" algn="l" defTabSz="914282" rtl="0" eaLnBrk="1" latinLnBrk="0" hangingPunct="1">
              <a:lnSpc>
                <a:spcPct val="100000"/>
              </a:lnSpc>
              <a:spcBef>
                <a:spcPts val="920"/>
              </a:spcBef>
              <a:buFont typeface="Arial" panose="020B0604020202020204" pitchFamily="34" charset="0"/>
              <a:buChar char="•"/>
              <a:defRPr sz="1600" kern="1200">
                <a:solidFill>
                  <a:schemeClr val="tx2"/>
                </a:solidFill>
                <a:latin typeface="Times New Roman" panose="02020603050405020304" pitchFamily="18" charset="0"/>
                <a:ea typeface="+mn-ea"/>
                <a:cs typeface="Times New Roman" panose="02020603050405020304" pitchFamily="18" charset="0"/>
              </a:defRPr>
            </a:lvl1pPr>
            <a:lvl2pPr marL="361921" indent="-180961" algn="l" defTabSz="914282" rtl="0" eaLnBrk="1" latinLnBrk="0" hangingPunct="1">
              <a:lnSpc>
                <a:spcPct val="100000"/>
              </a:lnSpc>
              <a:spcBef>
                <a:spcPts val="920"/>
              </a:spcBef>
              <a:buFont typeface="Arial" panose="020B0604020202020204" pitchFamily="34" charset="0"/>
              <a:buChar char="–"/>
              <a:defRPr sz="1400" kern="1200">
                <a:solidFill>
                  <a:schemeClr val="tx2"/>
                </a:solidFill>
                <a:latin typeface="Times New Roman" panose="02020603050405020304" pitchFamily="18" charset="0"/>
                <a:ea typeface="+mn-ea"/>
                <a:cs typeface="Times New Roman" panose="02020603050405020304" pitchFamily="18" charset="0"/>
              </a:defRPr>
            </a:lvl2pPr>
            <a:lvl3pPr marL="534945" indent="-173024" algn="l" defTabSz="914282" rtl="0" eaLnBrk="1" latinLnBrk="0" hangingPunct="1">
              <a:lnSpc>
                <a:spcPct val="100000"/>
              </a:lnSpc>
              <a:spcBef>
                <a:spcPts val="920"/>
              </a:spcBef>
              <a:buFont typeface="Arial" panose="020B0604020202020204" pitchFamily="34" charset="0"/>
              <a:buChar char="&gt;"/>
              <a:defRPr sz="1400" kern="1200">
                <a:solidFill>
                  <a:schemeClr val="tx2"/>
                </a:solidFill>
                <a:latin typeface="Times New Roman" panose="02020603050405020304" pitchFamily="18" charset="0"/>
                <a:ea typeface="+mn-ea"/>
                <a:cs typeface="Times New Roman" panose="02020603050405020304" pitchFamily="18" charset="0"/>
              </a:defRPr>
            </a:lvl3pPr>
            <a:lvl4pPr marL="715906" indent="-180961" algn="l" defTabSz="914282" rtl="0" eaLnBrk="1" latinLnBrk="0" hangingPunct="1">
              <a:lnSpc>
                <a:spcPct val="100000"/>
              </a:lnSpc>
              <a:spcBef>
                <a:spcPts val="920"/>
              </a:spcBef>
              <a:buFont typeface="Arial" panose="020B0604020202020204" pitchFamily="34" charset="0"/>
              <a:buChar char="–"/>
              <a:defRPr sz="1400" kern="1200">
                <a:solidFill>
                  <a:schemeClr val="tx2"/>
                </a:solidFill>
                <a:latin typeface="Times New Roman" panose="02020603050405020304" pitchFamily="18" charset="0"/>
                <a:ea typeface="+mn-ea"/>
                <a:cs typeface="Times New Roman" panose="02020603050405020304" pitchFamily="18" charset="0"/>
              </a:defRPr>
            </a:lvl4pPr>
            <a:lvl5pPr marL="898453" indent="-182549" algn="l" defTabSz="914282" rtl="0" eaLnBrk="1" latinLnBrk="0" hangingPunct="1">
              <a:lnSpc>
                <a:spcPct val="100000"/>
              </a:lnSpc>
              <a:spcBef>
                <a:spcPts val="920"/>
              </a:spcBef>
              <a:buFont typeface="Arial" panose="020B0604020202020204" pitchFamily="34" charset="0"/>
              <a:buChar char="&gt;"/>
              <a:defRPr sz="1400" kern="1200">
                <a:solidFill>
                  <a:schemeClr val="tx2"/>
                </a:solidFill>
                <a:latin typeface="Times New Roman" panose="02020603050405020304" pitchFamily="18" charset="0"/>
                <a:ea typeface="+mn-ea"/>
                <a:cs typeface="Times New Roman" panose="02020603050405020304" pitchFamily="18" charset="0"/>
              </a:defRPr>
            </a:lvl5pPr>
            <a:lvl6pPr marL="2514274" indent="-228571" algn="l" defTabSz="9142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14" indent="-228571" algn="l" defTabSz="9142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55" indent="-228571" algn="l" defTabSz="9142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95" indent="-228571" algn="l" defTabSz="91428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smtClean="0">
                <a:solidFill>
                  <a:schemeClr val="tx1"/>
                </a:solidFill>
                <a:latin typeface="Calibri" panose="020F0502020204030204" pitchFamily="34" charset="0"/>
                <a:cs typeface="Calibri" panose="020F0502020204030204" pitchFamily="34" charset="0"/>
              </a:rPr>
              <a:t>One Touch (</a:t>
            </a:r>
            <a:r>
              <a:rPr lang="en-US" sz="1400" dirty="0" err="1" smtClean="0">
                <a:solidFill>
                  <a:schemeClr val="tx1"/>
                </a:solidFill>
                <a:latin typeface="Calibri" panose="020F0502020204030204" pitchFamily="34" charset="0"/>
                <a:cs typeface="Calibri" panose="020F0502020204030204" pitchFamily="34" charset="0"/>
              </a:rPr>
              <a:t>LifeScan</a:t>
            </a:r>
            <a:r>
              <a:rPr lang="en-US" sz="1400" dirty="0" smtClean="0">
                <a:solidFill>
                  <a:schemeClr val="tx1"/>
                </a:solidFill>
                <a:latin typeface="Calibri" panose="020F0502020204030204" pitchFamily="34" charset="0"/>
                <a:cs typeface="Calibri" panose="020F0502020204030204" pitchFamily="34" charset="0"/>
              </a:rPr>
              <a:t> products) and </a:t>
            </a:r>
            <a:r>
              <a:rPr lang="en-US" sz="1400" dirty="0" err="1" smtClean="0">
                <a:solidFill>
                  <a:schemeClr val="tx1"/>
                </a:solidFill>
                <a:latin typeface="Calibri" panose="020F0502020204030204" pitchFamily="34" charset="0"/>
                <a:cs typeface="Calibri" panose="020F0502020204030204" pitchFamily="34" charset="0"/>
              </a:rPr>
              <a:t>Accu-Chek</a:t>
            </a:r>
            <a:r>
              <a:rPr lang="en-US" sz="1400" dirty="0" smtClean="0">
                <a:solidFill>
                  <a:schemeClr val="tx1"/>
                </a:solidFill>
                <a:latin typeface="Calibri" panose="020F0502020204030204" pitchFamily="34" charset="0"/>
                <a:cs typeface="Calibri" panose="020F0502020204030204" pitchFamily="34" charset="0"/>
              </a:rPr>
              <a:t> (Roche products ) are 0% coinsurance for preferred/exclusive brand of glucometer &amp; test strips. Majority of our current members use these products and can enjoy savings! 20% coinsurance for all other Medicare-covered diabetic supplies. </a:t>
            </a:r>
            <a:endParaRPr lang="en-US" sz="1400" dirty="0">
              <a:solidFill>
                <a:schemeClr val="tx1"/>
              </a:solidFill>
              <a:latin typeface="Calibri" panose="020F0502020204030204" pitchFamily="34" charset="0"/>
              <a:cs typeface="Calibri" panose="020F0502020204030204" pitchFamily="34" charset="0"/>
            </a:endParaRPr>
          </a:p>
        </p:txBody>
      </p:sp>
      <p:sp>
        <p:nvSpPr>
          <p:cNvPr id="7" name="TextBox 6"/>
          <p:cNvSpPr txBox="1"/>
          <p:nvPr/>
        </p:nvSpPr>
        <p:spPr>
          <a:xfrm>
            <a:off x="841248" y="1391161"/>
            <a:ext cx="7315200" cy="400110"/>
          </a:xfrm>
          <a:prstGeom prst="rect">
            <a:avLst/>
          </a:prstGeom>
          <a:noFill/>
        </p:spPr>
        <p:txBody>
          <a:bodyPr wrap="square" rtlCol="0">
            <a:spAutoFit/>
          </a:bodyPr>
          <a:lstStyle/>
          <a:p>
            <a:r>
              <a:rPr lang="en-US" sz="2000" b="1" dirty="0" smtClean="0">
                <a:latin typeface="Calibri" panose="020F0502020204030204" pitchFamily="34" charset="0"/>
                <a:cs typeface="Calibri" panose="020F0502020204030204" pitchFamily="34" charset="0"/>
              </a:rPr>
              <a:t>Preferred </a:t>
            </a:r>
            <a:r>
              <a:rPr lang="en-US" sz="2000" b="1" dirty="0">
                <a:latin typeface="Calibri" panose="020F0502020204030204" pitchFamily="34" charset="0"/>
                <a:cs typeface="Calibri" panose="020F0502020204030204" pitchFamily="34" charset="0"/>
              </a:rPr>
              <a:t>Diabetic Vendors</a:t>
            </a:r>
          </a:p>
        </p:txBody>
      </p:sp>
      <p:sp>
        <p:nvSpPr>
          <p:cNvPr id="8" name="Content Placeholder 2"/>
          <p:cNvSpPr txBox="1">
            <a:spLocks/>
          </p:cNvSpPr>
          <p:nvPr/>
        </p:nvSpPr>
        <p:spPr>
          <a:xfrm>
            <a:off x="955380" y="3367919"/>
            <a:ext cx="10273452" cy="682933"/>
          </a:xfrm>
          <a:prstGeom prst="rect">
            <a:avLst/>
          </a:prstGeom>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r>
              <a:rPr lang="en-US" sz="1400" dirty="0">
                <a:solidFill>
                  <a:schemeClr val="tx1"/>
                </a:solidFill>
                <a:latin typeface="Calibri" panose="020F0502020204030204" pitchFamily="34" charset="0"/>
                <a:cs typeface="Calibri" panose="020F0502020204030204" pitchFamily="34" charset="0"/>
              </a:rPr>
              <a:t>Continuous Glucose Monitors (CGM) are covered through your pharmacy benefit. Please check the formulary for any restrictions and for tier information. Preferred CGM brands are </a:t>
            </a:r>
            <a:r>
              <a:rPr lang="en-US" sz="1400" dirty="0" err="1">
                <a:solidFill>
                  <a:schemeClr val="tx1"/>
                </a:solidFill>
                <a:latin typeface="Calibri" panose="020F0502020204030204" pitchFamily="34" charset="0"/>
                <a:cs typeface="Calibri" panose="020F0502020204030204" pitchFamily="34" charset="0"/>
              </a:rPr>
              <a:t>DexCom</a:t>
            </a:r>
            <a:r>
              <a:rPr lang="en-US" sz="1400" dirty="0">
                <a:solidFill>
                  <a:schemeClr val="tx1"/>
                </a:solidFill>
                <a:latin typeface="Calibri" panose="020F0502020204030204" pitchFamily="34" charset="0"/>
                <a:cs typeface="Calibri" panose="020F0502020204030204" pitchFamily="34" charset="0"/>
              </a:rPr>
              <a:t> G6 and Freestyle </a:t>
            </a:r>
            <a:r>
              <a:rPr lang="en-US" sz="1400" dirty="0" err="1">
                <a:solidFill>
                  <a:schemeClr val="tx1"/>
                </a:solidFill>
                <a:latin typeface="Calibri" panose="020F0502020204030204" pitchFamily="34" charset="0"/>
                <a:cs typeface="Calibri" panose="020F0502020204030204" pitchFamily="34" charset="0"/>
              </a:rPr>
              <a:t>Libre</a:t>
            </a:r>
            <a:r>
              <a:rPr lang="en-US" sz="1400" dirty="0">
                <a:solidFill>
                  <a:schemeClr val="tx1"/>
                </a:solidFill>
                <a:latin typeface="Calibri" panose="020F0502020204030204" pitchFamily="34" charset="0"/>
                <a:cs typeface="Calibri" panose="020F0502020204030204" pitchFamily="34" charset="0"/>
              </a:rPr>
              <a:t>. All others are excluded.</a:t>
            </a:r>
          </a:p>
        </p:txBody>
      </p:sp>
      <p:sp>
        <p:nvSpPr>
          <p:cNvPr id="9" name="TextBox 8"/>
          <p:cNvSpPr txBox="1"/>
          <p:nvPr/>
        </p:nvSpPr>
        <p:spPr>
          <a:xfrm>
            <a:off x="841248" y="2888783"/>
            <a:ext cx="7315200"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Continuous Glucose Monitors (CGM) are covered at the Pharmacy! </a:t>
            </a:r>
            <a:endParaRPr lang="en-US" sz="2000" b="1" dirty="0">
              <a:latin typeface="Calibri" panose="020F0502020204030204" pitchFamily="34" charset="0"/>
              <a:cs typeface="Calibri" panose="020F0502020204030204" pitchFamily="34" charset="0"/>
            </a:endParaRPr>
          </a:p>
        </p:txBody>
      </p:sp>
      <p:sp>
        <p:nvSpPr>
          <p:cNvPr id="11" name="Content Placeholder 2"/>
          <p:cNvSpPr>
            <a:spLocks noGrp="1"/>
          </p:cNvSpPr>
          <p:nvPr>
            <p:ph idx="1"/>
          </p:nvPr>
        </p:nvSpPr>
        <p:spPr>
          <a:xfrm>
            <a:off x="955380" y="4562216"/>
            <a:ext cx="10273452" cy="1550488"/>
          </a:xfrm>
        </p:spPr>
        <p:txBody>
          <a:bodyPr>
            <a:normAutofit/>
          </a:bodyPr>
          <a:lstStyle/>
          <a:p>
            <a:r>
              <a:rPr lang="en-US" sz="1400" dirty="0">
                <a:solidFill>
                  <a:schemeClr val="tx1"/>
                </a:solidFill>
                <a:latin typeface="Calibri" panose="020F0502020204030204" pitchFamily="34" charset="0"/>
                <a:cs typeface="Calibri" panose="020F0502020204030204" pitchFamily="34" charset="0"/>
              </a:rPr>
              <a:t>Select Care Drugs (Tier 6) are certain generic medications commonly used to treat diabetes, high blood pressure and cholesterol. These drug are available at preferred pharmacies and through mail order services at $0 copay. </a:t>
            </a:r>
          </a:p>
          <a:p>
            <a:r>
              <a:rPr lang="en-US" sz="1400" dirty="0">
                <a:solidFill>
                  <a:schemeClr val="tx1"/>
                </a:solidFill>
                <a:latin typeface="Calibri" panose="020F0502020204030204" pitchFamily="34" charset="0"/>
                <a:cs typeface="Calibri" panose="020F0502020204030204" pitchFamily="34" charset="0"/>
              </a:rPr>
              <a:t>Select Care Drugs (Tier 6) drugs are fully covered during coverage gap (donut hole) at $0 copay at preferred pharmacies or Costco mail order service! </a:t>
            </a:r>
          </a:p>
        </p:txBody>
      </p:sp>
      <p:sp>
        <p:nvSpPr>
          <p:cNvPr id="12" name="TextBox 11"/>
          <p:cNvSpPr txBox="1"/>
          <p:nvPr/>
        </p:nvSpPr>
        <p:spPr>
          <a:xfrm>
            <a:off x="841248" y="4083080"/>
            <a:ext cx="7315200" cy="400110"/>
          </a:xfrm>
          <a:prstGeom prst="rect">
            <a:avLst/>
          </a:prstGeom>
          <a:noFill/>
        </p:spPr>
        <p:txBody>
          <a:bodyPr wrap="square" rtlCol="0">
            <a:spAutoFit/>
          </a:bodyPr>
          <a:lstStyle/>
          <a:p>
            <a:r>
              <a:rPr lang="en-US" sz="2000" b="1" dirty="0" smtClean="0">
                <a:latin typeface="Calibri" panose="020F0502020204030204" pitchFamily="34" charset="0"/>
                <a:cs typeface="Calibri" panose="020F0502020204030204" pitchFamily="34" charset="0"/>
              </a:rPr>
              <a:t>Select </a:t>
            </a:r>
            <a:r>
              <a:rPr lang="en-US" sz="2000" b="1" dirty="0">
                <a:latin typeface="Calibri" panose="020F0502020204030204" pitchFamily="34" charset="0"/>
                <a:cs typeface="Calibri" panose="020F0502020204030204" pitchFamily="34" charset="0"/>
              </a:rPr>
              <a:t>Care </a:t>
            </a:r>
            <a:r>
              <a:rPr lang="en-US" sz="2000" b="1" dirty="0" smtClean="0">
                <a:latin typeface="Calibri" panose="020F0502020204030204" pitchFamily="34" charset="0"/>
                <a:cs typeface="Calibri" panose="020F0502020204030204" pitchFamily="34" charset="0"/>
              </a:rPr>
              <a:t>drugs </a:t>
            </a:r>
            <a:endParaRPr lang="en-U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1077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160" y="515217"/>
            <a:ext cx="9875520" cy="770972"/>
          </a:xfrm>
        </p:spPr>
        <p:txBody>
          <a:bodyPr anchor="t">
            <a:noAutofit/>
          </a:bodyPr>
          <a:lstStyle/>
          <a:p>
            <a:r>
              <a:rPr lang="en-US" dirty="0">
                <a:solidFill>
                  <a:srgbClr val="FFC000"/>
                </a:solidFill>
                <a:latin typeface="Calibri" panose="020F0502020204030204" pitchFamily="34" charset="0"/>
                <a:cs typeface="Calibri" panose="020F0502020204030204" pitchFamily="34" charset="0"/>
              </a:rPr>
              <a:t>HMO Plans Prescription Drug </a:t>
            </a:r>
            <a:r>
              <a:rPr lang="en-US" dirty="0" smtClean="0">
                <a:solidFill>
                  <a:srgbClr val="FFC000"/>
                </a:solidFill>
                <a:latin typeface="Calibri" panose="020F0502020204030204" pitchFamily="34" charset="0"/>
                <a:cs typeface="Calibri" panose="020F0502020204030204" pitchFamily="34" charset="0"/>
              </a:rPr>
              <a:t>Coverage:</a:t>
            </a:r>
            <a:endParaRPr lang="en-US" dirty="0">
              <a:solidFill>
                <a:srgbClr val="FFC000"/>
              </a:solidFill>
              <a:latin typeface="Calibri" panose="020F0502020204030204" pitchFamily="34" charset="0"/>
              <a:cs typeface="Calibri" panose="020F0502020204030204" pitchFamily="34" charset="0"/>
            </a:endParaRPr>
          </a:p>
        </p:txBody>
      </p:sp>
      <p:sp>
        <p:nvSpPr>
          <p:cNvPr id="14" name="Content Placeholder 2"/>
          <p:cNvSpPr>
            <a:spLocks noGrp="1"/>
          </p:cNvSpPr>
          <p:nvPr>
            <p:ph idx="1"/>
          </p:nvPr>
        </p:nvSpPr>
        <p:spPr>
          <a:xfrm>
            <a:off x="1011729" y="3919728"/>
            <a:ext cx="9997233" cy="4293108"/>
          </a:xfrm>
        </p:spPr>
        <p:txBody>
          <a:bodyPr>
            <a:normAutofit/>
          </a:bodyPr>
          <a:lstStyle/>
          <a:p>
            <a:r>
              <a:rPr lang="en-US" sz="1800" dirty="0" smtClean="0">
                <a:solidFill>
                  <a:schemeClr val="tx1"/>
                </a:solidFill>
                <a:latin typeface="Calibri" panose="020F0502020204030204" pitchFamily="34" charset="0"/>
                <a:cs typeface="Calibri" panose="020F0502020204030204" pitchFamily="34" charset="0"/>
              </a:rPr>
              <a:t>For </a:t>
            </a:r>
            <a:r>
              <a:rPr lang="en-US" sz="1800" dirty="0">
                <a:solidFill>
                  <a:schemeClr val="tx1"/>
                </a:solidFill>
                <a:latin typeface="Calibri" panose="020F0502020204030204" pitchFamily="34" charset="0"/>
                <a:cs typeface="Calibri" panose="020F0502020204030204" pitchFamily="34" charset="0"/>
              </a:rPr>
              <a:t>more information on the additional pharmacy-specific cost-sharing and the phases of the benefit, please call us at 855.645.8448 (TTY 711) available 8 a.m. to 8 p.m. CST, seven days per week from October 1 – March 30 and 8 a.m. to 8 p.m. CST, Monday – Friday from April 1st - September 30; or access our Evidence of Coverage at </a:t>
            </a:r>
            <a:r>
              <a:rPr lang="en-US" sz="1800" u="sng" dirty="0">
                <a:solidFill>
                  <a:schemeClr val="tx1"/>
                </a:solidFill>
                <a:latin typeface="Calibri" panose="020F0502020204030204" pitchFamily="34" charset="0"/>
                <a:cs typeface="Calibri" panose="020F0502020204030204" pitchFamily="34" charset="0"/>
              </a:rPr>
              <a:t>healthplan.memorialhermann.org/</a:t>
            </a:r>
            <a:r>
              <a:rPr lang="en-US" sz="1800" u="sng" dirty="0" err="1">
                <a:solidFill>
                  <a:schemeClr val="tx1"/>
                </a:solidFill>
                <a:latin typeface="Calibri" panose="020F0502020204030204" pitchFamily="34" charset="0"/>
                <a:cs typeface="Calibri" panose="020F0502020204030204" pitchFamily="34" charset="0"/>
              </a:rPr>
              <a:t>medicare</a:t>
            </a:r>
            <a:r>
              <a:rPr lang="en-US" sz="1800" dirty="0">
                <a:solidFill>
                  <a:schemeClr val="tx1"/>
                </a:solidFill>
                <a:latin typeface="Calibri" panose="020F0502020204030204" pitchFamily="34" charset="0"/>
                <a:cs typeface="Calibri" panose="020F0502020204030204" pitchFamily="34" charset="0"/>
              </a:rPr>
              <a:t>.</a:t>
            </a:r>
          </a:p>
          <a:p>
            <a:r>
              <a:rPr lang="en-US" sz="1800" dirty="0">
                <a:solidFill>
                  <a:schemeClr val="tx1"/>
                </a:solidFill>
                <a:latin typeface="Calibri" panose="020F0502020204030204" pitchFamily="34" charset="0"/>
                <a:cs typeface="Calibri" panose="020F0502020204030204" pitchFamily="34" charset="0"/>
              </a:rPr>
              <a:t>You may get your drugs at network retail pharmacies and mail order pharmacies. If you reside in a  </a:t>
            </a:r>
            <a:r>
              <a:rPr lang="en-US" sz="1800" dirty="0" smtClean="0">
                <a:solidFill>
                  <a:schemeClr val="tx1"/>
                </a:solidFill>
                <a:latin typeface="Calibri" panose="020F0502020204030204" pitchFamily="34" charset="0"/>
                <a:cs typeface="Calibri" panose="020F0502020204030204" pitchFamily="34" charset="0"/>
              </a:rPr>
              <a:t>long-term </a:t>
            </a:r>
            <a:r>
              <a:rPr lang="en-US" sz="1800" dirty="0">
                <a:solidFill>
                  <a:schemeClr val="tx1"/>
                </a:solidFill>
                <a:latin typeface="Calibri" panose="020F0502020204030204" pitchFamily="34" charset="0"/>
                <a:cs typeface="Calibri" panose="020F0502020204030204" pitchFamily="34" charset="0"/>
              </a:rPr>
              <a:t>care facility, you pay the same as at a retail pharmacy.</a:t>
            </a:r>
          </a:p>
        </p:txBody>
      </p:sp>
      <p:graphicFrame>
        <p:nvGraphicFramePr>
          <p:cNvPr id="11" name="Content Placeholder 7"/>
          <p:cNvGraphicFramePr>
            <a:graphicFrameLocks/>
          </p:cNvGraphicFramePr>
          <p:nvPr>
            <p:extLst/>
          </p:nvPr>
        </p:nvGraphicFramePr>
        <p:xfrm>
          <a:off x="2999026" y="2398881"/>
          <a:ext cx="6120591" cy="576072"/>
        </p:xfrm>
        <a:graphic>
          <a:graphicData uri="http://schemas.openxmlformats.org/drawingml/2006/table">
            <a:tbl>
              <a:tblPr firstRow="1" bandRow="1">
                <a:tableStyleId>{5940675A-B579-460E-94D1-54222C63F5DA}</a:tableStyleId>
              </a:tblPr>
              <a:tblGrid>
                <a:gridCol w="2700735">
                  <a:extLst>
                    <a:ext uri="{9D8B030D-6E8A-4147-A177-3AD203B41FA5}">
                      <a16:colId xmlns:a16="http://schemas.microsoft.com/office/drawing/2014/main" val="1203687286"/>
                    </a:ext>
                  </a:extLst>
                </a:gridCol>
                <a:gridCol w="3419856">
                  <a:extLst>
                    <a:ext uri="{9D8B030D-6E8A-4147-A177-3AD203B41FA5}">
                      <a16:colId xmlns:a16="http://schemas.microsoft.com/office/drawing/2014/main" val="4126334964"/>
                    </a:ext>
                  </a:extLst>
                </a:gridCol>
              </a:tblGrid>
              <a:tr h="576072">
                <a:tc>
                  <a:txBody>
                    <a:bodyPr/>
                    <a:lstStyle/>
                    <a:p>
                      <a:pPr marL="0" marR="0" indent="0" algn="l">
                        <a:lnSpc>
                          <a:spcPct val="100000"/>
                        </a:lnSpc>
                        <a:spcBef>
                          <a:spcPts val="0"/>
                        </a:spcBef>
                        <a:spcAft>
                          <a:spcPts val="0"/>
                        </a:spcAft>
                        <a:buNone/>
                      </a:pPr>
                      <a:r>
                        <a:rPr lang="en-US" sz="1600" b="1" dirty="0">
                          <a:effectLst/>
                          <a:latin typeface="Calibri" panose="020F0502020204030204" pitchFamily="34" charset="0"/>
                          <a:cs typeface="Calibri" panose="020F0502020204030204" pitchFamily="34" charset="0"/>
                        </a:rPr>
                        <a:t>Total Yearly</a:t>
                      </a:r>
                      <a:r>
                        <a:rPr lang="en-US" sz="1600" b="1" baseline="0" dirty="0">
                          <a:effectLst/>
                          <a:latin typeface="Calibri" panose="020F0502020204030204" pitchFamily="34" charset="0"/>
                          <a:cs typeface="Calibri" panose="020F0502020204030204" pitchFamily="34" charset="0"/>
                        </a:rPr>
                        <a:t> Drug Cost</a:t>
                      </a:r>
                    </a:p>
                    <a:p>
                      <a:pPr marL="0" marR="0" indent="0" algn="l">
                        <a:lnSpc>
                          <a:spcPct val="100000"/>
                        </a:lnSpc>
                        <a:spcBef>
                          <a:spcPts val="0"/>
                        </a:spcBef>
                        <a:spcAft>
                          <a:spcPts val="0"/>
                        </a:spcAft>
                        <a:buNone/>
                      </a:pPr>
                      <a:r>
                        <a:rPr lang="en-US" sz="1300" b="0" baseline="0" dirty="0">
                          <a:effectLst/>
                          <a:latin typeface="Calibri" panose="020F0502020204030204" pitchFamily="34" charset="0"/>
                          <a:cs typeface="Calibri" panose="020F0502020204030204" pitchFamily="34" charset="0"/>
                        </a:rPr>
                        <a:t>(Cost paid by you and our Part D plan</a:t>
                      </a:r>
                      <a:r>
                        <a:rPr lang="en-US" sz="1300" b="0" baseline="0" dirty="0">
                          <a:effectLst/>
                        </a:rPr>
                        <a:t>)</a:t>
                      </a:r>
                      <a:endParaRPr lang="en-US" sz="1300" b="0" dirty="0">
                        <a:effectLst/>
                      </a:endParaRPr>
                    </a:p>
                  </a:txBody>
                  <a:tcPr marL="68580" marR="68580" marT="0" marB="0"/>
                </a:tc>
                <a:tc>
                  <a:txBody>
                    <a:bodyPr/>
                    <a:lstStyle/>
                    <a:p>
                      <a:pPr marL="0" marR="0" indent="0" algn="ctr">
                        <a:lnSpc>
                          <a:spcPct val="115000"/>
                        </a:lnSpc>
                        <a:spcBef>
                          <a:spcPts val="0"/>
                        </a:spcBef>
                        <a:spcAft>
                          <a:spcPts val="1000"/>
                        </a:spcAft>
                        <a:buNone/>
                      </a:pPr>
                      <a:r>
                        <a:rPr lang="en-US" sz="1600" b="1" i="1" baseline="0" dirty="0" smtClean="0">
                          <a:solidFill>
                            <a:schemeClr val="tx1"/>
                          </a:solidFill>
                          <a:effectLst/>
                          <a:latin typeface="Calibri" panose="020F0502020204030204" pitchFamily="34" charset="0"/>
                          <a:ea typeface="Calibri"/>
                          <a:cs typeface="Calibri" panose="020F0502020204030204" pitchFamily="34" charset="0"/>
                        </a:rPr>
                        <a:t>$5,030.00</a:t>
                      </a:r>
                      <a:endParaRPr lang="en-US" sz="1600" i="1" baseline="0" dirty="0">
                        <a:solidFill>
                          <a:schemeClr val="tx1"/>
                        </a:solidFill>
                        <a:effectLst/>
                        <a:latin typeface="Calibri" panose="020F0502020204030204" pitchFamily="34" charset="0"/>
                        <a:ea typeface="Calibri"/>
                        <a:cs typeface="Calibri" panose="020F0502020204030204" pitchFamily="34" charset="0"/>
                      </a:endParaRPr>
                    </a:p>
                  </a:txBody>
                  <a:tcPr marL="68580" marR="68580" marT="0" marB="0"/>
                </a:tc>
                <a:extLst>
                  <a:ext uri="{0D108BD9-81ED-4DB2-BD59-A6C34878D82A}">
                    <a16:rowId xmlns:a16="http://schemas.microsoft.com/office/drawing/2014/main" val="1954391376"/>
                  </a:ext>
                </a:extLst>
              </a:tr>
            </a:tbl>
          </a:graphicData>
        </a:graphic>
      </p:graphicFrame>
      <p:sp>
        <p:nvSpPr>
          <p:cNvPr id="12" name="Rectangle 11"/>
          <p:cNvSpPr/>
          <p:nvPr/>
        </p:nvSpPr>
        <p:spPr>
          <a:xfrm>
            <a:off x="2999025" y="1932537"/>
            <a:ext cx="6120592" cy="457200"/>
          </a:xfrm>
          <a:prstGeom prst="rect">
            <a:avLst/>
          </a:prstGeom>
          <a:solidFill>
            <a:srgbClr val="0070C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529584" y="1978257"/>
            <a:ext cx="5364480" cy="646331"/>
          </a:xfrm>
          <a:prstGeom prst="rect">
            <a:avLst/>
          </a:prstGeom>
          <a:noFill/>
        </p:spPr>
        <p:txBody>
          <a:bodyPr wrap="square" rtlCol="0">
            <a:spAutoFit/>
          </a:bodyPr>
          <a:lstStyle/>
          <a:p>
            <a:r>
              <a:rPr lang="en-US" b="1" dirty="0" smtClean="0">
                <a:solidFill>
                  <a:schemeClr val="bg1"/>
                </a:solidFill>
                <a:latin typeface="Calibri" panose="020F0502020204030204" pitchFamily="34" charset="0"/>
                <a:cs typeface="Calibri" panose="020F0502020204030204" pitchFamily="34" charset="0"/>
              </a:rPr>
              <a:t>2024 </a:t>
            </a:r>
            <a:r>
              <a:rPr lang="en-US" b="1" dirty="0">
                <a:solidFill>
                  <a:schemeClr val="bg1"/>
                </a:solidFill>
                <a:latin typeface="Calibri" panose="020F0502020204030204" pitchFamily="34" charset="0"/>
                <a:cs typeface="Calibri" panose="020F0502020204030204" pitchFamily="34" charset="0"/>
              </a:rPr>
              <a:t>Memorial Hermann Prescription Drug </a:t>
            </a:r>
            <a:r>
              <a:rPr lang="en-US" b="1" dirty="0" smtClean="0">
                <a:solidFill>
                  <a:schemeClr val="bg1"/>
                </a:solidFill>
                <a:latin typeface="Calibri" panose="020F0502020204030204" pitchFamily="34" charset="0"/>
                <a:cs typeface="Calibri" panose="020F0502020204030204" pitchFamily="34" charset="0"/>
              </a:rPr>
              <a:t>Benefit</a:t>
            </a:r>
          </a:p>
          <a:p>
            <a:endParaRPr lang="en-US" dirty="0"/>
          </a:p>
        </p:txBody>
      </p:sp>
    </p:spTree>
    <p:extLst>
      <p:ext uri="{BB962C8B-B14F-4D97-AF65-F5344CB8AC3E}">
        <p14:creationId xmlns:p14="http://schemas.microsoft.com/office/powerpoint/2010/main" val="2690853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703" y="74363"/>
            <a:ext cx="9875520" cy="1356360"/>
          </a:xfrm>
        </p:spPr>
        <p:txBody>
          <a:bodyPr>
            <a:normAutofit/>
          </a:bodyPr>
          <a:lstStyle/>
          <a:p>
            <a:pPr algn="ctr"/>
            <a:r>
              <a:rPr lang="en-US" dirty="0">
                <a:solidFill>
                  <a:srgbClr val="FFC000"/>
                </a:solidFill>
                <a:latin typeface="Calibri" panose="020F0502020204030204" pitchFamily="34" charset="0"/>
                <a:cs typeface="Calibri" panose="020F0502020204030204" pitchFamily="34" charset="0"/>
              </a:rPr>
              <a:t>Coverage Gap </a:t>
            </a:r>
            <a:r>
              <a:rPr lang="en-US" dirty="0" smtClean="0">
                <a:solidFill>
                  <a:srgbClr val="FFC000"/>
                </a:solidFill>
                <a:latin typeface="Calibri" panose="020F0502020204030204" pitchFamily="34" charset="0"/>
                <a:cs typeface="Calibri" panose="020F0502020204030204" pitchFamily="34" charset="0"/>
              </a:rPr>
              <a:t>&amp; </a:t>
            </a:r>
            <a:r>
              <a:rPr lang="en-US" dirty="0">
                <a:solidFill>
                  <a:srgbClr val="FFC000"/>
                </a:solidFill>
                <a:latin typeface="Calibri" panose="020F0502020204030204" pitchFamily="34" charset="0"/>
                <a:cs typeface="Calibri" panose="020F0502020204030204" pitchFamily="34" charset="0"/>
              </a:rPr>
              <a:t>Catastrophic Coverage</a:t>
            </a:r>
          </a:p>
        </p:txBody>
      </p:sp>
      <p:sp>
        <p:nvSpPr>
          <p:cNvPr id="8" name="Rectangle 7"/>
          <p:cNvSpPr/>
          <p:nvPr/>
        </p:nvSpPr>
        <p:spPr>
          <a:xfrm>
            <a:off x="975361" y="1665508"/>
            <a:ext cx="10375392" cy="2862322"/>
          </a:xfrm>
          <a:prstGeom prst="rect">
            <a:avLst/>
          </a:prstGeom>
        </p:spPr>
        <p:txBody>
          <a:bodyPr wrap="square">
            <a:spAutoFit/>
          </a:bodyPr>
          <a:lstStyle/>
          <a:p>
            <a:r>
              <a:rPr lang="en-US" sz="2000" b="1" dirty="0">
                <a:latin typeface="Calibri" panose="020F0502020204030204" pitchFamily="34" charset="0"/>
                <a:cs typeface="Calibri" panose="020F0502020204030204" pitchFamily="34" charset="0"/>
              </a:rPr>
              <a:t>Coverage Gap:</a:t>
            </a:r>
          </a:p>
          <a:p>
            <a:r>
              <a:rPr lang="en-US" sz="1700" dirty="0">
                <a:latin typeface="Calibri" panose="020F0502020204030204" pitchFamily="34" charset="0"/>
                <a:cs typeface="Calibri" panose="020F0502020204030204" pitchFamily="34" charset="0"/>
              </a:rPr>
              <a:t>Most Medicare drug plans have a coverage gap (also called the "donut hole"). This means that there's a temporary change in what you will pay for your drugs. The coverage gap begins after the total yearly drug cost (including what our plan has paid and what you have paid) reaches </a:t>
            </a:r>
            <a:r>
              <a:rPr lang="en-US" sz="1700" i="1" dirty="0" smtClean="0">
                <a:latin typeface="Calibri" panose="020F0502020204030204" pitchFamily="34" charset="0"/>
                <a:cs typeface="Calibri" panose="020F0502020204030204" pitchFamily="34" charset="0"/>
              </a:rPr>
              <a:t>$5,030. </a:t>
            </a:r>
            <a:endParaRPr lang="en-US" sz="1700" i="1" dirty="0">
              <a:latin typeface="Calibri" panose="020F0502020204030204" pitchFamily="34" charset="0"/>
              <a:cs typeface="Calibri" panose="020F0502020204030204" pitchFamily="34" charset="0"/>
            </a:endParaRPr>
          </a:p>
          <a:p>
            <a:r>
              <a:rPr lang="en-US" sz="1700" dirty="0">
                <a:latin typeface="Calibri" panose="020F0502020204030204" pitchFamily="34" charset="0"/>
                <a:cs typeface="Calibri" panose="020F0502020204030204" pitchFamily="34" charset="0"/>
              </a:rPr>
              <a:t>After you enter the coverage gap, you pay 25% of the price for brand name drugs, plus a portion of the dispensing fee and 25% of the price for generic drugs. </a:t>
            </a:r>
            <a:r>
              <a:rPr lang="en-US" sz="1700" dirty="0" smtClean="0">
                <a:latin typeface="Calibri" panose="020F0502020204030204" pitchFamily="34" charset="0"/>
                <a:cs typeface="Calibri" panose="020F0502020204030204" pitchFamily="34" charset="0"/>
              </a:rPr>
              <a:t>Not </a:t>
            </a:r>
            <a:r>
              <a:rPr lang="en-US" sz="1700" dirty="0">
                <a:latin typeface="Calibri" panose="020F0502020204030204" pitchFamily="34" charset="0"/>
                <a:cs typeface="Calibri" panose="020F0502020204030204" pitchFamily="34" charset="0"/>
              </a:rPr>
              <a:t>everyone will enter the coverage gap</a:t>
            </a:r>
            <a:r>
              <a:rPr lang="en-US" dirty="0">
                <a:latin typeface="Calibri" panose="020F0502020204030204" pitchFamily="34" charset="0"/>
                <a:cs typeface="Calibri" panose="020F0502020204030204" pitchFamily="34" charset="0"/>
              </a:rPr>
              <a:t>.</a:t>
            </a:r>
          </a:p>
          <a:p>
            <a:endParaRPr lang="en-US" dirty="0">
              <a:latin typeface="Calibri" panose="020F0502020204030204" pitchFamily="34" charset="0"/>
              <a:cs typeface="Calibri" panose="020F0502020204030204" pitchFamily="34" charset="0"/>
            </a:endParaRPr>
          </a:p>
          <a:p>
            <a:r>
              <a:rPr lang="en-US" sz="2000" b="1" dirty="0">
                <a:latin typeface="Calibri" panose="020F0502020204030204" pitchFamily="34" charset="0"/>
                <a:cs typeface="Calibri" panose="020F0502020204030204" pitchFamily="34" charset="0"/>
              </a:rPr>
              <a:t>Catastrophic Coverage:</a:t>
            </a:r>
          </a:p>
          <a:p>
            <a:r>
              <a:rPr lang="en-US" dirty="0">
                <a:latin typeface="Calibri" panose="020F0502020204030204" pitchFamily="34" charset="0"/>
                <a:cs typeface="Calibri" panose="020F0502020204030204" pitchFamily="34" charset="0"/>
              </a:rPr>
              <a:t>After your yearly out-of-pocket drug costs (including drugs purchased through your retail pharmacy and through mail order) reach </a:t>
            </a:r>
            <a:r>
              <a:rPr lang="en-US" dirty="0" smtClean="0">
                <a:latin typeface="Calibri" panose="020F0502020204030204" pitchFamily="34" charset="0"/>
                <a:cs typeface="Calibri" panose="020F0502020204030204" pitchFamily="34" charset="0"/>
              </a:rPr>
              <a:t>$8,000</a:t>
            </a:r>
            <a:r>
              <a:rPr lang="en-US" dirty="0">
                <a:latin typeface="Calibri" panose="020F0502020204030204" pitchFamily="34" charset="0"/>
                <a:cs typeface="Calibri" panose="020F0502020204030204" pitchFamily="34" charset="0"/>
              </a:rPr>
              <a:t>, you pay the greater of</a:t>
            </a:r>
            <a:r>
              <a:rPr lang="en-US" dirty="0" smtClean="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2138004" y="4389120"/>
            <a:ext cx="8956716" cy="2468880"/>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285750" indent="-285750">
              <a:buFont typeface="Arial" panose="020B0604020202020204" pitchFamily="34" charset="0"/>
              <a:buChar char="•"/>
            </a:pPr>
            <a:r>
              <a:rPr lang="en-US" dirty="0"/>
              <a:t>$0 Member Cost Share per Inflation Reduction Act</a:t>
            </a:r>
            <a:r>
              <a:rPr lang="en-US" dirty="0" smtClean="0"/>
              <a:t>.***</a:t>
            </a:r>
            <a:endParaRPr lang="en-US" sz="1600" b="1" dirty="0" smtClean="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b="1" dirty="0" smtClean="0">
                <a:solidFill>
                  <a:schemeClr val="tx1"/>
                </a:solidFill>
                <a:latin typeface="Calibri" panose="020F0502020204030204" pitchFamily="34" charset="0"/>
                <a:cs typeface="Calibri" panose="020F0502020204030204" pitchFamily="34" charset="0"/>
              </a:rPr>
              <a:t>5% </a:t>
            </a:r>
            <a:r>
              <a:rPr lang="en-US" sz="1600" b="1" dirty="0">
                <a:solidFill>
                  <a:schemeClr val="tx1"/>
                </a:solidFill>
                <a:latin typeface="Calibri" panose="020F0502020204030204" pitchFamily="34" charset="0"/>
                <a:cs typeface="Calibri" panose="020F0502020204030204" pitchFamily="34" charset="0"/>
              </a:rPr>
              <a:t>of the cost, or</a:t>
            </a:r>
          </a:p>
          <a:p>
            <a:pPr marL="285750" indent="-285750">
              <a:buFont typeface="Arial" panose="020B0604020202020204" pitchFamily="34" charset="0"/>
              <a:buChar char="•"/>
            </a:pPr>
            <a:r>
              <a:rPr lang="en-US" sz="1600" b="1" dirty="0" smtClean="0">
                <a:solidFill>
                  <a:schemeClr val="tx1"/>
                </a:solidFill>
                <a:latin typeface="Calibri" panose="020F0502020204030204" pitchFamily="34" charset="0"/>
                <a:cs typeface="Calibri" panose="020F0502020204030204" pitchFamily="34" charset="0"/>
              </a:rPr>
              <a:t>$4.15 </a:t>
            </a:r>
            <a:r>
              <a:rPr lang="en-US" sz="1600" b="1" dirty="0">
                <a:solidFill>
                  <a:schemeClr val="tx1"/>
                </a:solidFill>
                <a:latin typeface="Calibri" panose="020F0502020204030204" pitchFamily="34" charset="0"/>
                <a:cs typeface="Calibri" panose="020F0502020204030204" pitchFamily="34" charset="0"/>
              </a:rPr>
              <a:t>copay for generic or a preferred multi-source drug (including brand drugs treated as generic) and a </a:t>
            </a:r>
          </a:p>
          <a:p>
            <a:pPr marL="285750" indent="-285750">
              <a:buFont typeface="Arial" panose="020B0604020202020204" pitchFamily="34" charset="0"/>
              <a:buChar char="•"/>
            </a:pPr>
            <a:r>
              <a:rPr lang="en-US" sz="1600" b="1" dirty="0" smtClean="0">
                <a:solidFill>
                  <a:schemeClr val="tx1"/>
                </a:solidFill>
                <a:latin typeface="Calibri" panose="020F0502020204030204" pitchFamily="34" charset="0"/>
                <a:cs typeface="Calibri" panose="020F0502020204030204" pitchFamily="34" charset="0"/>
              </a:rPr>
              <a:t>$10.35 </a:t>
            </a:r>
            <a:r>
              <a:rPr lang="en-US" sz="1600" b="1" dirty="0">
                <a:solidFill>
                  <a:schemeClr val="tx1"/>
                </a:solidFill>
                <a:latin typeface="Calibri" panose="020F0502020204030204" pitchFamily="34" charset="0"/>
                <a:cs typeface="Calibri" panose="020F0502020204030204" pitchFamily="34" charset="0"/>
              </a:rPr>
              <a:t>copay for all other drugs</a:t>
            </a:r>
          </a:p>
        </p:txBody>
      </p:sp>
    </p:spTree>
    <p:extLst>
      <p:ext uri="{BB962C8B-B14F-4D97-AF65-F5344CB8AC3E}">
        <p14:creationId xmlns:p14="http://schemas.microsoft.com/office/powerpoint/2010/main" val="26356261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1184" y="204727"/>
            <a:ext cx="9875520" cy="1356360"/>
          </a:xfrm>
        </p:spPr>
        <p:txBody>
          <a:bodyPr/>
          <a:lstStyle/>
          <a:p>
            <a:r>
              <a:rPr lang="en-US" dirty="0" smtClean="0">
                <a:solidFill>
                  <a:srgbClr val="FFC000"/>
                </a:solidFill>
                <a:latin typeface="Calibri" panose="020F0502020204030204" pitchFamily="34" charset="0"/>
                <a:cs typeface="Calibri" panose="020F0502020204030204" pitchFamily="34" charset="0"/>
              </a:rPr>
              <a:t>Meeting Agenda </a:t>
            </a:r>
            <a:endParaRPr lang="en-US" dirty="0">
              <a:solidFill>
                <a:srgbClr val="FFC000"/>
              </a:solidFill>
              <a:latin typeface="Calibri" panose="020F0502020204030204" pitchFamily="34" charset="0"/>
              <a:cs typeface="Calibri" panose="020F0502020204030204" pitchFamily="34" charset="0"/>
            </a:endParaRPr>
          </a:p>
        </p:txBody>
      </p:sp>
      <p:sp>
        <p:nvSpPr>
          <p:cNvPr id="4" name="Content Placeholder 2"/>
          <p:cNvSpPr>
            <a:spLocks noGrp="1"/>
          </p:cNvSpPr>
          <p:nvPr>
            <p:ph idx="1"/>
          </p:nvPr>
        </p:nvSpPr>
        <p:spPr>
          <a:xfrm>
            <a:off x="1211412" y="1976232"/>
            <a:ext cx="7315200" cy="4293108"/>
          </a:xfrm>
        </p:spPr>
        <p:txBody>
          <a:bodyPr>
            <a:normAutofit/>
          </a:bodyPr>
          <a:lstStyle/>
          <a:p>
            <a:pPr marL="171450" indent="-1714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Memorial Hermann </a:t>
            </a:r>
            <a:r>
              <a:rPr lang="en-US" i="1" dirty="0">
                <a:solidFill>
                  <a:schemeClr val="tx1"/>
                </a:solidFill>
                <a:latin typeface="Calibri" panose="020F0502020204030204" pitchFamily="34" charset="0"/>
                <a:cs typeface="Calibri" panose="020F0502020204030204" pitchFamily="34" charset="0"/>
              </a:rPr>
              <a:t>Advantage</a:t>
            </a:r>
            <a:r>
              <a:rPr lang="en-US" dirty="0">
                <a:solidFill>
                  <a:schemeClr val="tx1"/>
                </a:solidFill>
                <a:latin typeface="Calibri" panose="020F0502020204030204" pitchFamily="34" charset="0"/>
                <a:cs typeface="Calibri" panose="020F0502020204030204" pitchFamily="34" charset="0"/>
              </a:rPr>
              <a:t> </a:t>
            </a:r>
            <a:r>
              <a:rPr lang="en-US" dirty="0" smtClean="0">
                <a:solidFill>
                  <a:schemeClr val="tx1"/>
                </a:solidFill>
                <a:latin typeface="Calibri" panose="020F0502020204030204" pitchFamily="34" charset="0"/>
                <a:cs typeface="Calibri" panose="020F0502020204030204" pitchFamily="34" charset="0"/>
              </a:rPr>
              <a:t>Qualifications</a:t>
            </a:r>
          </a:p>
          <a:p>
            <a:pPr marL="171450" indent="-171450">
              <a:buFont typeface="Arial" panose="020B0604020202020204" pitchFamily="34" charset="0"/>
              <a:buChar char="•"/>
            </a:pPr>
            <a:r>
              <a:rPr lang="en-US" dirty="0" smtClean="0">
                <a:solidFill>
                  <a:schemeClr val="tx1"/>
                </a:solidFill>
                <a:latin typeface="Calibri" panose="020F0502020204030204" pitchFamily="34" charset="0"/>
                <a:cs typeface="Calibri" panose="020F0502020204030204" pitchFamily="34" charset="0"/>
              </a:rPr>
              <a:t>Why Memorial Hermann </a:t>
            </a:r>
          </a:p>
          <a:p>
            <a:pPr marL="171450" indent="-171450">
              <a:buFont typeface="Arial" panose="020B0604020202020204" pitchFamily="34" charset="0"/>
              <a:buChar char="•"/>
            </a:pPr>
            <a:r>
              <a:rPr lang="en-US" dirty="0" smtClean="0">
                <a:solidFill>
                  <a:schemeClr val="tx1"/>
                </a:solidFill>
                <a:latin typeface="Calibri" panose="020F0502020204030204" pitchFamily="34" charset="0"/>
                <a:cs typeface="Calibri" panose="020F0502020204030204" pitchFamily="34" charset="0"/>
              </a:rPr>
              <a:t>Provider Network</a:t>
            </a:r>
            <a:endParaRPr lang="en-US" dirty="0">
              <a:solidFill>
                <a:schemeClr val="tx1"/>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dirty="0" smtClean="0">
                <a:solidFill>
                  <a:schemeClr val="tx1"/>
                </a:solidFill>
                <a:latin typeface="Calibri" panose="020F0502020204030204" pitchFamily="34" charset="0"/>
                <a:cs typeface="Calibri" panose="020F0502020204030204" pitchFamily="34" charset="0"/>
              </a:rPr>
              <a:t>Summary </a:t>
            </a:r>
            <a:r>
              <a:rPr lang="en-US" dirty="0">
                <a:solidFill>
                  <a:schemeClr val="tx1"/>
                </a:solidFill>
                <a:latin typeface="Calibri" panose="020F0502020204030204" pitchFamily="34" charset="0"/>
                <a:cs typeface="Calibri" panose="020F0502020204030204" pitchFamily="34" charset="0"/>
              </a:rPr>
              <a:t>of </a:t>
            </a:r>
            <a:r>
              <a:rPr lang="en-US" dirty="0" smtClean="0">
                <a:solidFill>
                  <a:schemeClr val="tx1"/>
                </a:solidFill>
                <a:latin typeface="Calibri" panose="020F0502020204030204" pitchFamily="34" charset="0"/>
                <a:cs typeface="Calibri" panose="020F0502020204030204" pitchFamily="34" charset="0"/>
              </a:rPr>
              <a:t>Benefits</a:t>
            </a:r>
            <a:endParaRPr lang="en-US" dirty="0">
              <a:solidFill>
                <a:schemeClr val="tx1"/>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dirty="0" smtClean="0">
                <a:solidFill>
                  <a:schemeClr val="tx1"/>
                </a:solidFill>
                <a:latin typeface="Calibri" panose="020F0502020204030204" pitchFamily="34" charset="0"/>
                <a:cs typeface="Calibri" panose="020F0502020204030204" pitchFamily="34" charset="0"/>
              </a:rPr>
              <a:t>Supplemental Benefit Information </a:t>
            </a:r>
          </a:p>
          <a:p>
            <a:pPr marL="171450" indent="-171450">
              <a:buFont typeface="Arial" panose="020B0604020202020204" pitchFamily="34" charset="0"/>
              <a:buChar char="•"/>
            </a:pPr>
            <a:r>
              <a:rPr lang="en-US" dirty="0" smtClean="0">
                <a:solidFill>
                  <a:schemeClr val="tx1"/>
                </a:solidFill>
                <a:latin typeface="Calibri" panose="020F0502020204030204" pitchFamily="34" charset="0"/>
                <a:cs typeface="Calibri" panose="020F0502020204030204" pitchFamily="34" charset="0"/>
              </a:rPr>
              <a:t>Pharmacy</a:t>
            </a:r>
            <a:endParaRPr lang="en-US" dirty="0">
              <a:solidFill>
                <a:schemeClr val="tx1"/>
              </a:solidFill>
              <a:latin typeface="Calibri" panose="020F0502020204030204" pitchFamily="34" charset="0"/>
              <a:cs typeface="Calibri" panose="020F0502020204030204" pitchFamily="34" charset="0"/>
            </a:endParaRPr>
          </a:p>
          <a:p>
            <a:pPr marL="171450" indent="-171450"/>
            <a:r>
              <a:rPr lang="en-US" dirty="0" smtClean="0">
                <a:solidFill>
                  <a:schemeClr val="tx1"/>
                </a:solidFill>
                <a:latin typeface="Calibri" panose="020F0502020204030204" pitchFamily="34" charset="0"/>
                <a:cs typeface="Calibri" panose="020F0502020204030204" pitchFamily="34" charset="0"/>
              </a:rPr>
              <a:t>Value-Added Programs</a:t>
            </a:r>
            <a:endParaRPr lang="en-US" dirty="0">
              <a:solidFill>
                <a:schemeClr val="tx1"/>
              </a:solidFill>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Q&amp;A</a:t>
            </a:r>
          </a:p>
        </p:txBody>
      </p:sp>
      <p:sp>
        <p:nvSpPr>
          <p:cNvPr id="5" name="TextBox 4"/>
          <p:cNvSpPr txBox="1"/>
          <p:nvPr/>
        </p:nvSpPr>
        <p:spPr>
          <a:xfrm>
            <a:off x="1211412" y="1460001"/>
            <a:ext cx="4817532" cy="430887"/>
          </a:xfrm>
          <a:prstGeom prst="rect">
            <a:avLst/>
          </a:prstGeom>
          <a:noFill/>
        </p:spPr>
        <p:txBody>
          <a:bodyPr wrap="square" rtlCol="0">
            <a:spAutoFit/>
          </a:bodyPr>
          <a:lstStyle/>
          <a:p>
            <a:r>
              <a:rPr lang="en-US" sz="2200" b="1" dirty="0">
                <a:latin typeface="Calibri" panose="020F0502020204030204" pitchFamily="34" charset="0"/>
                <a:cs typeface="Calibri" panose="020F0502020204030204" pitchFamily="34" charset="0"/>
              </a:rPr>
              <a:t>Today’s meeting will cover: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3746" y="0"/>
            <a:ext cx="2836333" cy="1890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10516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53B7E-BE1C-794E-8F73-D7E8127018B3}"/>
              </a:ext>
            </a:extLst>
          </p:cNvPr>
          <p:cNvSpPr>
            <a:spLocks noGrp="1"/>
          </p:cNvSpPr>
          <p:nvPr>
            <p:ph type="ctrTitle"/>
          </p:nvPr>
        </p:nvSpPr>
        <p:spPr>
          <a:xfrm>
            <a:off x="914400" y="1325881"/>
            <a:ext cx="10363200" cy="1005338"/>
          </a:xfrm>
        </p:spPr>
        <p:txBody>
          <a:bodyPr>
            <a:noAutofit/>
          </a:bodyPr>
          <a:lstStyle/>
          <a:p>
            <a:r>
              <a:rPr lang="en-US" sz="4000" dirty="0" smtClean="0"/>
              <a:t>VALUE-ADDED PROGRAMS</a:t>
            </a:r>
            <a:endParaRPr lang="en-US" sz="4000" dirty="0">
              <a:latin typeface="+mj-lt"/>
            </a:endParaRPr>
          </a:p>
        </p:txBody>
      </p:sp>
      <p:sp>
        <p:nvSpPr>
          <p:cNvPr id="3" name="Text Placeholder 2">
            <a:extLst>
              <a:ext uri="{FF2B5EF4-FFF2-40B4-BE49-F238E27FC236}">
                <a16:creationId xmlns:a16="http://schemas.microsoft.com/office/drawing/2014/main" id="{23867DF4-76D6-2D4C-B452-380E3D675353}"/>
              </a:ext>
            </a:extLst>
          </p:cNvPr>
          <p:cNvSpPr>
            <a:spLocks noGrp="1"/>
          </p:cNvSpPr>
          <p:nvPr>
            <p:ph type="body" sz="quarter" idx="10"/>
          </p:nvPr>
        </p:nvSpPr>
        <p:spPr>
          <a:xfrm>
            <a:off x="914400" y="2424743"/>
            <a:ext cx="7050088" cy="1355725"/>
          </a:xfrm>
        </p:spPr>
        <p:txBody>
          <a:bodyPr/>
          <a:lstStyle/>
          <a:p>
            <a:pPr marL="0" indent="0">
              <a:buNone/>
            </a:pPr>
            <a:r>
              <a:rPr lang="en-US" dirty="0" smtClean="0">
                <a:solidFill>
                  <a:schemeClr val="accent1"/>
                </a:solidFill>
              </a:rPr>
              <a:t>2024 PROGRAMS</a:t>
            </a:r>
            <a:endParaRPr lang="en-US" dirty="0">
              <a:solidFill>
                <a:schemeClr val="accent1"/>
              </a:solidFill>
            </a:endParaRPr>
          </a:p>
        </p:txBody>
      </p:sp>
    </p:spTree>
    <p:extLst>
      <p:ext uri="{BB962C8B-B14F-4D97-AF65-F5344CB8AC3E}">
        <p14:creationId xmlns:p14="http://schemas.microsoft.com/office/powerpoint/2010/main" val="345783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5607" y="53989"/>
            <a:ext cx="9875520" cy="1356360"/>
          </a:xfrm>
        </p:spPr>
        <p:txBody>
          <a:bodyPr>
            <a:normAutofit/>
          </a:bodyPr>
          <a:lstStyle/>
          <a:p>
            <a:pPr algn="ctr"/>
            <a:r>
              <a:rPr lang="en-US" dirty="0" err="1">
                <a:solidFill>
                  <a:srgbClr val="FFC000"/>
                </a:solidFill>
                <a:latin typeface="Calibri" panose="020F0502020204030204" pitchFamily="34" charset="0"/>
                <a:cs typeface="Calibri" panose="020F0502020204030204" pitchFamily="34" charset="0"/>
              </a:rPr>
              <a:t>Silver&amp;Fit</a:t>
            </a:r>
            <a:r>
              <a:rPr lang="en-US" dirty="0">
                <a:solidFill>
                  <a:srgbClr val="FFC000"/>
                </a:solidFill>
                <a:latin typeface="Calibri" panose="020F0502020204030204" pitchFamily="34" charset="0"/>
                <a:cs typeface="Calibri" panose="020F0502020204030204" pitchFamily="34" charset="0"/>
              </a:rPr>
              <a:t>® Fitness Program	</a:t>
            </a:r>
          </a:p>
        </p:txBody>
      </p:sp>
      <p:sp>
        <p:nvSpPr>
          <p:cNvPr id="5" name="TextBox 4"/>
          <p:cNvSpPr txBox="1"/>
          <p:nvPr/>
        </p:nvSpPr>
        <p:spPr>
          <a:xfrm>
            <a:off x="1060704" y="1374489"/>
            <a:ext cx="9879924" cy="769441"/>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The </a:t>
            </a:r>
            <a:r>
              <a:rPr lang="en-US" sz="2000" b="1" dirty="0" err="1">
                <a:latin typeface="Calibri" panose="020F0502020204030204" pitchFamily="34" charset="0"/>
                <a:cs typeface="Calibri" panose="020F0502020204030204" pitchFamily="34" charset="0"/>
              </a:rPr>
              <a:t>Silver&amp;Fit</a:t>
            </a:r>
            <a:r>
              <a:rPr lang="en-US" sz="2000" b="1" dirty="0">
                <a:latin typeface="Calibri" panose="020F0502020204030204" pitchFamily="34" charset="0"/>
                <a:cs typeface="Calibri" panose="020F0502020204030204" pitchFamily="34" charset="0"/>
              </a:rPr>
              <a:t>® Exercise and Healthy Aging program includes the following benefits*: </a:t>
            </a:r>
          </a:p>
          <a:p>
            <a:endParaRPr lang="en-US" sz="2400" dirty="0"/>
          </a:p>
        </p:txBody>
      </p:sp>
      <p:sp>
        <p:nvSpPr>
          <p:cNvPr id="7" name="TextBox 6"/>
          <p:cNvSpPr txBox="1"/>
          <p:nvPr/>
        </p:nvSpPr>
        <p:spPr>
          <a:xfrm>
            <a:off x="1060704" y="1883431"/>
            <a:ext cx="5083090" cy="4001095"/>
          </a:xfrm>
          <a:prstGeom prst="rect">
            <a:avLst/>
          </a:prstGeom>
          <a:noFill/>
        </p:spPr>
        <p:txBody>
          <a:bodyPr wrap="square" rtlCol="0">
            <a:spAutoFit/>
          </a:bodyPr>
          <a:lstStyle/>
          <a:p>
            <a:r>
              <a:rPr lang="en-US" sz="1700" b="1" dirty="0">
                <a:latin typeface="Calibri" panose="020F0502020204030204" pitchFamily="34" charset="0"/>
                <a:cs typeface="Calibri" panose="020F0502020204030204" pitchFamily="34" charset="0"/>
              </a:rPr>
              <a:t>No-cost fitness facility access</a:t>
            </a:r>
            <a:r>
              <a:rPr lang="en-US" b="1" dirty="0">
                <a:latin typeface="Calibri" panose="020F0502020204030204" pitchFamily="34" charset="0"/>
                <a:cs typeface="Calibri" panose="020F0502020204030204" pitchFamily="34" charset="0"/>
              </a:rPr>
              <a:t/>
            </a:r>
            <a:br>
              <a:rPr lang="en-US" b="1"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Enjoy no-cost fitness facility memberships to a broad network of participating </a:t>
            </a:r>
            <a:r>
              <a:rPr lang="en-US" sz="1600" dirty="0" smtClean="0">
                <a:latin typeface="Calibri" panose="020F0502020204030204" pitchFamily="34" charset="0"/>
                <a:cs typeface="Calibri" panose="020F0502020204030204" pitchFamily="34" charset="0"/>
              </a:rPr>
              <a:t>locations. Participating locations </a:t>
            </a:r>
            <a:r>
              <a:rPr lang="en-US" sz="1600" dirty="0">
                <a:latin typeface="Calibri" panose="020F0502020204030204" pitchFamily="34" charset="0"/>
                <a:cs typeface="Calibri" panose="020F0502020204030204" pitchFamily="34" charset="0"/>
              </a:rPr>
              <a:t>including 24-hour Fitness, local YMCAs, and Planet Fitness, and more.</a:t>
            </a:r>
          </a:p>
          <a:p>
            <a:endParaRPr lang="en-US" dirty="0">
              <a:latin typeface="Calibri" panose="020F0502020204030204" pitchFamily="34" charset="0"/>
              <a:cs typeface="Calibri" panose="020F0502020204030204" pitchFamily="34" charset="0"/>
            </a:endParaRPr>
          </a:p>
          <a:p>
            <a:r>
              <a:rPr lang="en-US" sz="1700" b="1" dirty="0">
                <a:latin typeface="Calibri" panose="020F0502020204030204" pitchFamily="34" charset="0"/>
                <a:cs typeface="Calibri" panose="020F0502020204030204" pitchFamily="34" charset="0"/>
              </a:rPr>
              <a:t>The Home Fitness Program</a:t>
            </a:r>
            <a:r>
              <a:rPr lang="en-US" b="1" dirty="0">
                <a:latin typeface="Calibri" panose="020F0502020204030204" pitchFamily="34" charset="0"/>
                <a:cs typeface="Calibri" panose="020F0502020204030204" pitchFamily="34" charset="0"/>
              </a:rPr>
              <a:t/>
            </a:r>
            <a:br>
              <a:rPr lang="en-US" b="1"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Choose </a:t>
            </a:r>
            <a:r>
              <a:rPr lang="en-US" sz="1600" dirty="0" smtClean="0">
                <a:latin typeface="Calibri" panose="020F0502020204030204" pitchFamily="34" charset="0"/>
                <a:cs typeface="Calibri" panose="020F0502020204030204" pitchFamily="34" charset="0"/>
              </a:rPr>
              <a:t>one home </a:t>
            </a:r>
            <a:r>
              <a:rPr lang="en-US" sz="1600" dirty="0">
                <a:latin typeface="Calibri" panose="020F0502020204030204" pitchFamily="34" charset="0"/>
                <a:cs typeface="Calibri" panose="020F0502020204030204" pitchFamily="34" charset="0"/>
              </a:rPr>
              <a:t>fitness </a:t>
            </a:r>
            <a:r>
              <a:rPr lang="en-US" sz="1600" dirty="0" smtClean="0">
                <a:latin typeface="Calibri" panose="020F0502020204030204" pitchFamily="34" charset="0"/>
                <a:cs typeface="Calibri" panose="020F0502020204030204" pitchFamily="34" charset="0"/>
              </a:rPr>
              <a:t>kit, </a:t>
            </a:r>
            <a:r>
              <a:rPr lang="en-US" sz="1600" dirty="0">
                <a:latin typeface="Calibri" panose="020F0502020204030204" pitchFamily="34" charset="0"/>
                <a:cs typeface="Calibri" panose="020F0502020204030204" pitchFamily="34" charset="0"/>
              </a:rPr>
              <a:t>i</a:t>
            </a:r>
            <a:r>
              <a:rPr lang="en-US" sz="1600" dirty="0" smtClean="0">
                <a:latin typeface="Calibri" panose="020F0502020204030204" pitchFamily="34" charset="0"/>
                <a:cs typeface="Calibri" panose="020F0502020204030204" pitchFamily="34" charset="0"/>
              </a:rPr>
              <a:t>ncluding </a:t>
            </a:r>
            <a:r>
              <a:rPr lang="en-US" sz="1600" dirty="0">
                <a:latin typeface="Calibri" panose="020F0502020204030204" pitchFamily="34" charset="0"/>
                <a:cs typeface="Calibri" panose="020F0502020204030204" pitchFamily="34" charset="0"/>
              </a:rPr>
              <a:t>free Fit Bit, yoga mat and more</a:t>
            </a:r>
            <a:r>
              <a:rPr lang="en-US" sz="1600" dirty="0" smtClean="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each benefit year to keep you active at home, even if you can't make it to a fitness facility.</a:t>
            </a:r>
          </a:p>
          <a:p>
            <a:endParaRPr lang="en-US" dirty="0">
              <a:latin typeface="Calibri" panose="020F0502020204030204" pitchFamily="34" charset="0"/>
              <a:cs typeface="Calibri" panose="020F0502020204030204" pitchFamily="34" charset="0"/>
            </a:endParaRPr>
          </a:p>
          <a:p>
            <a:r>
              <a:rPr lang="en-US" sz="1700" b="1" dirty="0">
                <a:latin typeface="Calibri" panose="020F0502020204030204" pitchFamily="34" charset="0"/>
                <a:cs typeface="Calibri" panose="020F0502020204030204" pitchFamily="34" charset="0"/>
              </a:rPr>
              <a:t>Resource Library</a:t>
            </a:r>
            <a:r>
              <a:rPr lang="en-US" b="1" dirty="0">
                <a:latin typeface="Calibri" panose="020F0502020204030204" pitchFamily="34" charset="0"/>
                <a:cs typeface="Calibri" panose="020F0502020204030204" pitchFamily="34" charset="0"/>
              </a:rPr>
              <a:t/>
            </a:r>
            <a:br>
              <a:rPr lang="en-US" b="1"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Get The Silver Slate® newsletter along with Healthy Aging videos and booklets. Stay motivated and social by engaging in fitness challenges with your friends.</a:t>
            </a:r>
          </a:p>
        </p:txBody>
      </p:sp>
      <p:sp>
        <p:nvSpPr>
          <p:cNvPr id="8" name="Rectangle 7"/>
          <p:cNvSpPr/>
          <p:nvPr/>
        </p:nvSpPr>
        <p:spPr>
          <a:xfrm>
            <a:off x="7012475" y="2071694"/>
            <a:ext cx="4551997" cy="2785378"/>
          </a:xfrm>
          <a:prstGeom prst="rect">
            <a:avLst/>
          </a:prstGeom>
        </p:spPr>
        <p:txBody>
          <a:bodyPr wrap="square">
            <a:spAutoFit/>
          </a:bodyPr>
          <a:lstStyle/>
          <a:p>
            <a:r>
              <a:rPr lang="en-US" sz="1700" b="1" dirty="0" err="1">
                <a:latin typeface="Calibri" panose="020F0502020204030204" pitchFamily="34" charset="0"/>
                <a:cs typeface="Calibri" panose="020F0502020204030204" pitchFamily="34" charset="0"/>
              </a:rPr>
              <a:t>Silver&amp;Fit</a:t>
            </a:r>
            <a:r>
              <a:rPr lang="en-US" sz="1700" b="1" dirty="0">
                <a:latin typeface="Calibri" panose="020F0502020204030204" pitchFamily="34" charset="0"/>
                <a:cs typeface="Calibri" panose="020F0502020204030204" pitchFamily="34" charset="0"/>
              </a:rPr>
              <a:t> Connected!™</a:t>
            </a: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Track and view your activity levels through wearable fitness devices or mobile applications.</a:t>
            </a:r>
          </a:p>
          <a:p>
            <a:endParaRPr lang="en-US" dirty="0">
              <a:latin typeface="Calibri" panose="020F0502020204030204" pitchFamily="34" charset="0"/>
              <a:cs typeface="Calibri" panose="020F0502020204030204" pitchFamily="34" charset="0"/>
            </a:endParaRPr>
          </a:p>
          <a:p>
            <a:r>
              <a:rPr lang="en-US" sz="1700" b="1" dirty="0">
                <a:latin typeface="Calibri" panose="020F0502020204030204" pitchFamily="34" charset="0"/>
                <a:cs typeface="Calibri" panose="020F0502020204030204" pitchFamily="34" charset="0"/>
              </a:rPr>
              <a:t>Rewards program</a:t>
            </a:r>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Earn fun rewards like hats and collector pins for staying active.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*Visit</a:t>
            </a:r>
            <a:r>
              <a:rPr lang="en-US" b="1" dirty="0">
                <a:latin typeface="Calibri" panose="020F0502020204030204" pitchFamily="34" charset="0"/>
                <a:cs typeface="Calibri" panose="020F0502020204030204" pitchFamily="34" charset="0"/>
              </a:rPr>
              <a:t> SilverandFit.com</a:t>
            </a:r>
            <a:r>
              <a:rPr lang="en-US" dirty="0">
                <a:latin typeface="Calibri" panose="020F0502020204030204" pitchFamily="34" charset="0"/>
                <a:cs typeface="Calibri" panose="020F0502020204030204" pitchFamily="34" charset="0"/>
              </a:rPr>
              <a:t> to learn more.</a:t>
            </a:r>
          </a:p>
          <a:p>
            <a:endParaRPr lang="en-US" dirty="0">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4015" t="31137" r="13409"/>
          <a:stretch/>
        </p:blipFill>
        <p:spPr>
          <a:xfrm>
            <a:off x="8280443" y="5000703"/>
            <a:ext cx="2910840" cy="1841304"/>
          </a:xfrm>
          <a:prstGeom prst="rect">
            <a:avLst/>
          </a:prstGeom>
        </p:spPr>
      </p:pic>
    </p:spTree>
    <p:extLst>
      <p:ext uri="{BB962C8B-B14F-4D97-AF65-F5344CB8AC3E}">
        <p14:creationId xmlns:p14="http://schemas.microsoft.com/office/powerpoint/2010/main" val="26340406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6420" y="0"/>
            <a:ext cx="9875520" cy="1356360"/>
          </a:xfrm>
        </p:spPr>
        <p:txBody>
          <a:bodyPr>
            <a:normAutofit/>
          </a:bodyPr>
          <a:lstStyle/>
          <a:p>
            <a:pPr algn="ctr"/>
            <a:r>
              <a:rPr lang="en-US" dirty="0">
                <a:solidFill>
                  <a:srgbClr val="FFC000"/>
                </a:solidFill>
                <a:latin typeface="Calibri" panose="020F0502020204030204" pitchFamily="34" charset="0"/>
                <a:cs typeface="Calibri" panose="020F0502020204030204" pitchFamily="34" charset="0"/>
              </a:rPr>
              <a:t>Healthy </a:t>
            </a:r>
            <a:r>
              <a:rPr lang="en-US" i="1" dirty="0">
                <a:solidFill>
                  <a:srgbClr val="FFC000"/>
                </a:solidFill>
                <a:latin typeface="Calibri" panose="020F0502020204030204" pitchFamily="34" charset="0"/>
                <a:cs typeface="Calibri" panose="020F0502020204030204" pitchFamily="34" charset="0"/>
              </a:rPr>
              <a:t>Advantage</a:t>
            </a:r>
            <a:r>
              <a:rPr lang="en-US" dirty="0">
                <a:solidFill>
                  <a:srgbClr val="FFC000"/>
                </a:solidFill>
                <a:latin typeface="Calibri" panose="020F0502020204030204" pitchFamily="34" charset="0"/>
                <a:cs typeface="Calibri" panose="020F0502020204030204" pitchFamily="34" charset="0"/>
              </a:rPr>
              <a:t> Wellness Program</a:t>
            </a:r>
          </a:p>
        </p:txBody>
      </p:sp>
      <p:sp>
        <p:nvSpPr>
          <p:cNvPr id="4" name="Content Placeholder 2"/>
          <p:cNvSpPr>
            <a:spLocks noGrp="1"/>
          </p:cNvSpPr>
          <p:nvPr>
            <p:ph idx="1"/>
          </p:nvPr>
        </p:nvSpPr>
        <p:spPr>
          <a:xfrm>
            <a:off x="2610981" y="3370335"/>
            <a:ext cx="7920396" cy="2828883"/>
          </a:xfrm>
        </p:spPr>
        <p:txBody>
          <a:bodyPr>
            <a:normAutofit/>
          </a:bodyPr>
          <a:lstStyle/>
          <a:p>
            <a:pPr marL="285750" indent="-285750">
              <a:buFont typeface="Arial" panose="020B0604020202020204" pitchFamily="34" charset="0"/>
              <a:buChar char="•"/>
            </a:pPr>
            <a:r>
              <a:rPr lang="en-US" sz="2000" b="1" dirty="0">
                <a:solidFill>
                  <a:schemeClr val="tx1"/>
                </a:solidFill>
                <a:latin typeface="Calibri" panose="020F0502020204030204" pitchFamily="34" charset="0"/>
                <a:cs typeface="Calibri" panose="020F0502020204030204" pitchFamily="34" charset="0"/>
              </a:rPr>
              <a:t>$25 Annual Health Risk Assessment</a:t>
            </a:r>
          </a:p>
          <a:p>
            <a:pPr marL="285750" indent="-285750">
              <a:buFont typeface="Arial" panose="020B0604020202020204" pitchFamily="34" charset="0"/>
              <a:buChar char="•"/>
            </a:pPr>
            <a:r>
              <a:rPr lang="en-US" sz="2000" b="1" dirty="0">
                <a:solidFill>
                  <a:schemeClr val="tx1"/>
                </a:solidFill>
                <a:latin typeface="Calibri" panose="020F0502020204030204" pitchFamily="34" charset="0"/>
                <a:cs typeface="Calibri" panose="020F0502020204030204" pitchFamily="34" charset="0"/>
              </a:rPr>
              <a:t>$50 Annual Wellness/Comprehensive visit </a:t>
            </a:r>
          </a:p>
          <a:p>
            <a:pPr marL="285750" indent="-285750">
              <a:buFont typeface="Arial" panose="020B0604020202020204" pitchFamily="34" charset="0"/>
              <a:buChar char="•"/>
            </a:pPr>
            <a:r>
              <a:rPr lang="en-US" sz="2000" b="1" dirty="0">
                <a:solidFill>
                  <a:schemeClr val="tx1"/>
                </a:solidFill>
                <a:latin typeface="Calibri" panose="020F0502020204030204" pitchFamily="34" charset="0"/>
                <a:cs typeface="Calibri" panose="020F0502020204030204" pitchFamily="34" charset="0"/>
              </a:rPr>
              <a:t>$25 Breast Cancer screening</a:t>
            </a:r>
          </a:p>
          <a:p>
            <a:pPr marL="285750" indent="-285750">
              <a:buFont typeface="Arial" panose="020B0604020202020204" pitchFamily="34" charset="0"/>
              <a:buChar char="•"/>
            </a:pPr>
            <a:r>
              <a:rPr lang="en-US" sz="2000" b="1" dirty="0">
                <a:solidFill>
                  <a:schemeClr val="tx1"/>
                </a:solidFill>
                <a:latin typeface="Calibri" panose="020F0502020204030204" pitchFamily="34" charset="0"/>
                <a:cs typeface="Calibri" panose="020F0502020204030204" pitchFamily="34" charset="0"/>
              </a:rPr>
              <a:t>$50 Colon Cancer screening</a:t>
            </a:r>
          </a:p>
          <a:p>
            <a:pPr marL="285750" indent="-285750">
              <a:buFont typeface="Arial" panose="020B0604020202020204" pitchFamily="34" charset="0"/>
              <a:buChar char="•"/>
            </a:pPr>
            <a:r>
              <a:rPr lang="en-US" sz="2000" b="1" dirty="0">
                <a:solidFill>
                  <a:schemeClr val="tx1"/>
                </a:solidFill>
                <a:latin typeface="Calibri" panose="020F0502020204030204" pitchFamily="34" charset="0"/>
                <a:cs typeface="Calibri" panose="020F0502020204030204" pitchFamily="34" charset="0"/>
              </a:rPr>
              <a:t>$30 Retinal Eye Exam for </a:t>
            </a:r>
            <a:r>
              <a:rPr lang="en-US" sz="2000" b="1" dirty="0" smtClean="0">
                <a:solidFill>
                  <a:schemeClr val="tx1"/>
                </a:solidFill>
                <a:latin typeface="Calibri" panose="020F0502020204030204" pitchFamily="34" charset="0"/>
                <a:cs typeface="Calibri" panose="020F0502020204030204" pitchFamily="34" charset="0"/>
              </a:rPr>
              <a:t>Diabetics (</a:t>
            </a:r>
            <a:r>
              <a:rPr lang="en-US" sz="2000" b="1" dirty="0">
                <a:solidFill>
                  <a:schemeClr val="tx1"/>
                </a:solidFill>
                <a:latin typeface="Calibri" panose="020F0502020204030204" pitchFamily="34" charset="0"/>
                <a:cs typeface="Calibri" panose="020F0502020204030204" pitchFamily="34" charset="0"/>
              </a:rPr>
              <a:t>excluding Glaucoma screening)*</a:t>
            </a:r>
          </a:p>
        </p:txBody>
      </p:sp>
      <p:sp>
        <p:nvSpPr>
          <p:cNvPr id="5" name="TextBox 4"/>
          <p:cNvSpPr txBox="1"/>
          <p:nvPr/>
        </p:nvSpPr>
        <p:spPr>
          <a:xfrm>
            <a:off x="1021080" y="1532351"/>
            <a:ext cx="10399776" cy="1661993"/>
          </a:xfrm>
          <a:prstGeom prst="rect">
            <a:avLst/>
          </a:prstGeom>
          <a:noFill/>
        </p:spPr>
        <p:txBody>
          <a:bodyPr wrap="square" rtlCol="0">
            <a:spAutoFit/>
          </a:bodyPr>
          <a:lstStyle/>
          <a:p>
            <a:r>
              <a:rPr lang="en-US" sz="1700" dirty="0">
                <a:latin typeface="Calibri" panose="020F0502020204030204" pitchFamily="34" charset="0"/>
                <a:cs typeface="Calibri" panose="020F0502020204030204" pitchFamily="34" charset="0"/>
              </a:rPr>
              <a:t>The Memorial Hermann Healthy </a:t>
            </a:r>
            <a:r>
              <a:rPr lang="en-US" sz="1700" i="1" dirty="0">
                <a:latin typeface="Calibri" panose="020F0502020204030204" pitchFamily="34" charset="0"/>
                <a:cs typeface="Calibri" panose="020F0502020204030204" pitchFamily="34" charset="0"/>
              </a:rPr>
              <a:t>Advantage</a:t>
            </a:r>
            <a:r>
              <a:rPr lang="en-US" sz="1700" dirty="0">
                <a:latin typeface="Calibri" panose="020F0502020204030204" pitchFamily="34" charset="0"/>
                <a:cs typeface="Calibri" panose="020F0502020204030204" pitchFamily="34" charset="0"/>
              </a:rPr>
              <a:t> Wellness Program rewards members for certain health-related activities.  We are offering a MasterCard gift card that can be used anywhere MasterCard is accepted. </a:t>
            </a:r>
          </a:p>
          <a:p>
            <a:r>
              <a:rPr lang="en-US" sz="1700" dirty="0">
                <a:latin typeface="Calibri" panose="020F0502020204030204" pitchFamily="34" charset="0"/>
                <a:cs typeface="Calibri" panose="020F0502020204030204" pitchFamily="34" charset="0"/>
              </a:rPr>
              <a:t>Each reward will vary based on the type of service completed during the current plan year.</a:t>
            </a:r>
          </a:p>
          <a:p>
            <a:endParaRPr lang="en-US" sz="1700" dirty="0">
              <a:latin typeface="Calibri" panose="020F0502020204030204" pitchFamily="34" charset="0"/>
              <a:cs typeface="Calibri" panose="020F0502020204030204" pitchFamily="34" charset="0"/>
            </a:endParaRPr>
          </a:p>
          <a:p>
            <a:r>
              <a:rPr lang="en-US" sz="1700" dirty="0">
                <a:latin typeface="Calibri" panose="020F0502020204030204" pitchFamily="34" charset="0"/>
                <a:cs typeface="Calibri" panose="020F0502020204030204" pitchFamily="34" charset="0"/>
              </a:rPr>
              <a:t>You do not have to return anything back to the plan. Also, we'll track your completed wellness activities </a:t>
            </a:r>
          </a:p>
          <a:p>
            <a:r>
              <a:rPr lang="en-US" sz="1700" dirty="0">
                <a:latin typeface="Calibri" panose="020F0502020204030204" pitchFamily="34" charset="0"/>
                <a:cs typeface="Calibri" panose="020F0502020204030204" pitchFamily="34" charset="0"/>
              </a:rPr>
              <a:t>on your behalf!</a:t>
            </a:r>
          </a:p>
        </p:txBody>
      </p:sp>
      <p:sp>
        <p:nvSpPr>
          <p:cNvPr id="6" name="TextBox 5"/>
          <p:cNvSpPr txBox="1"/>
          <p:nvPr/>
        </p:nvSpPr>
        <p:spPr>
          <a:xfrm>
            <a:off x="1072896" y="5872779"/>
            <a:ext cx="10296144" cy="738664"/>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*Subject to vision care benefit coverage as outlined in the Evidence of Coverage. </a:t>
            </a:r>
          </a:p>
          <a:p>
            <a:r>
              <a:rPr lang="en-US" sz="1200" dirty="0">
                <a:latin typeface="Calibri" panose="020F0502020204030204" pitchFamily="34" charset="0"/>
                <a:cs typeface="Calibri" panose="020F0502020204030204" pitchFamily="34" charset="0"/>
              </a:rPr>
              <a:t>The Healthy </a:t>
            </a:r>
            <a:r>
              <a:rPr lang="en-US" sz="1200" i="1" dirty="0">
                <a:latin typeface="Calibri" panose="020F0502020204030204" pitchFamily="34" charset="0"/>
                <a:cs typeface="Calibri" panose="020F0502020204030204" pitchFamily="34" charset="0"/>
              </a:rPr>
              <a:t>Advantage</a:t>
            </a:r>
            <a:r>
              <a:rPr lang="en-US" sz="1200" dirty="0">
                <a:latin typeface="Calibri" panose="020F0502020204030204" pitchFamily="34" charset="0"/>
                <a:cs typeface="Calibri" panose="020F0502020204030204" pitchFamily="34" charset="0"/>
              </a:rPr>
              <a:t> Wellness Program and reward gift care are not a plan benefit. Gift card reward is not redeemable for cash. </a:t>
            </a:r>
          </a:p>
          <a:p>
            <a:endParaRPr lang="en-US" dirty="0"/>
          </a:p>
        </p:txBody>
      </p:sp>
    </p:spTree>
    <p:extLst>
      <p:ext uri="{BB962C8B-B14F-4D97-AF65-F5344CB8AC3E}">
        <p14:creationId xmlns:p14="http://schemas.microsoft.com/office/powerpoint/2010/main" val="3750537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167" y="1479175"/>
            <a:ext cx="4005943" cy="4598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110403" y="3035304"/>
            <a:ext cx="4251864" cy="1938992"/>
          </a:xfrm>
          <a:prstGeom prst="rect">
            <a:avLst/>
          </a:prstGeom>
        </p:spPr>
        <p:txBody>
          <a:bodyPr wrap="square">
            <a:spAutoFit/>
          </a:bodyPr>
          <a:lstStyle/>
          <a:p>
            <a:r>
              <a:rPr lang="en-US" baseline="30000" dirty="0">
                <a:latin typeface="Calibri" panose="020F0502020204030204" pitchFamily="34" charset="0"/>
                <a:cs typeface="Calibri" panose="020F0502020204030204" pitchFamily="34" charset="0"/>
              </a:rPr>
              <a:t>Memorial Hermann </a:t>
            </a:r>
            <a:r>
              <a:rPr lang="en-US" i="1" baseline="30000" dirty="0">
                <a:latin typeface="Calibri" panose="020F0502020204030204" pitchFamily="34" charset="0"/>
                <a:cs typeface="Calibri" panose="020F0502020204030204" pitchFamily="34" charset="0"/>
              </a:rPr>
              <a:t>Advantage</a:t>
            </a:r>
            <a:r>
              <a:rPr lang="en-US" baseline="30000" dirty="0">
                <a:latin typeface="Calibri" panose="020F0502020204030204" pitchFamily="34" charset="0"/>
                <a:cs typeface="Calibri" panose="020F0502020204030204" pitchFamily="34" charset="0"/>
              </a:rPr>
              <a:t> complies with applicable Federal civil rights laws and does not discriminate on the basis of race, color, national origin, age, disability, or sex.</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This information is not a complete description of benefits. Call 855.645.8448 (TTY 711) for more information.  </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Copyright © </a:t>
            </a:r>
            <a:r>
              <a:rPr lang="en-US" sz="1200" dirty="0" smtClean="0">
                <a:latin typeface="Calibri" panose="020F0502020204030204" pitchFamily="34" charset="0"/>
                <a:cs typeface="Calibri" panose="020F0502020204030204" pitchFamily="34" charset="0"/>
              </a:rPr>
              <a:t>2023 </a:t>
            </a:r>
            <a:r>
              <a:rPr lang="en-US" sz="1200" dirty="0">
                <a:latin typeface="Calibri" panose="020F0502020204030204" pitchFamily="34" charset="0"/>
                <a:cs typeface="Calibri" panose="020F0502020204030204" pitchFamily="34" charset="0"/>
              </a:rPr>
              <a:t>Memorial Hermann. All rights reserved.</a:t>
            </a:r>
          </a:p>
          <a:p>
            <a:endParaRPr lang="en-US" sz="1200" dirty="0">
              <a:latin typeface="Calibri" panose="020F0502020204030204" pitchFamily="34" charset="0"/>
              <a:cs typeface="Calibri" panose="020F0502020204030204" pitchFamily="34" charset="0"/>
            </a:endParaRPr>
          </a:p>
          <a:p>
            <a:r>
              <a:rPr lang="en-US" sz="1200" dirty="0" smtClean="0">
                <a:latin typeface="Calibri" panose="020F0502020204030204" pitchFamily="34" charset="0"/>
                <a:cs typeface="Calibri" panose="020F0502020204030204" pitchFamily="34" charset="0"/>
              </a:rPr>
              <a:t>H7115_MKAEPGoldenTriangle24_M </a:t>
            </a:r>
            <a:r>
              <a:rPr lang="en-US" sz="1200" dirty="0">
                <a:latin typeface="Calibri" panose="020F0502020204030204" pitchFamily="34" charset="0"/>
                <a:cs typeface="Calibri" panose="020F0502020204030204" pitchFamily="34" charset="0"/>
              </a:rPr>
              <a:t>CMS Approved </a:t>
            </a:r>
            <a:r>
              <a:rPr lang="en-US" sz="1200" dirty="0" smtClean="0">
                <a:latin typeface="Calibri" panose="020F0502020204030204" pitchFamily="34" charset="0"/>
                <a:cs typeface="Calibri" panose="020F0502020204030204" pitchFamily="34" charset="0"/>
              </a:rPr>
              <a:t>9/11/2023</a:t>
            </a:r>
            <a:endParaRPr lang="en-US" sz="1200" dirty="0">
              <a:latin typeface="Calibri" panose="020F0502020204030204" pitchFamily="34" charset="0"/>
              <a:cs typeface="Calibri" panose="020F0502020204030204" pitchFamily="34" charset="0"/>
            </a:endParaRPr>
          </a:p>
        </p:txBody>
      </p:sp>
      <p:sp>
        <p:nvSpPr>
          <p:cNvPr id="6" name="TextBox 5"/>
          <p:cNvSpPr txBox="1"/>
          <p:nvPr/>
        </p:nvSpPr>
        <p:spPr>
          <a:xfrm>
            <a:off x="7167553" y="2511181"/>
            <a:ext cx="6585431" cy="276999"/>
          </a:xfrm>
          <a:prstGeom prst="rect">
            <a:avLst/>
          </a:prstGeom>
          <a:noFill/>
        </p:spPr>
        <p:txBody>
          <a:bodyPr wrap="square" rtlCol="0">
            <a:spAutoFit/>
          </a:bodyPr>
          <a:lstStyle/>
          <a:p>
            <a:r>
              <a:rPr lang="en-US" sz="1200" i="1" dirty="0">
                <a:latin typeface="Calibri" panose="020F0502020204030204" pitchFamily="34" charset="0"/>
                <a:cs typeface="Calibri" panose="020F0502020204030204" pitchFamily="34" charset="0"/>
              </a:rPr>
              <a:t>*Resources are available for the visually impaired.  </a:t>
            </a:r>
          </a:p>
        </p:txBody>
      </p:sp>
      <p:sp>
        <p:nvSpPr>
          <p:cNvPr id="8" name="Title 7"/>
          <p:cNvSpPr>
            <a:spLocks noGrp="1"/>
          </p:cNvSpPr>
          <p:nvPr>
            <p:ph type="title"/>
          </p:nvPr>
        </p:nvSpPr>
        <p:spPr>
          <a:xfrm>
            <a:off x="448056" y="353079"/>
            <a:ext cx="9875520" cy="1356360"/>
          </a:xfrm>
        </p:spPr>
        <p:txBody>
          <a:bodyPr>
            <a:normAutofit/>
          </a:bodyPr>
          <a:lstStyle/>
          <a:p>
            <a:r>
              <a:rPr lang="en-US" dirty="0">
                <a:solidFill>
                  <a:srgbClr val="FFC000"/>
                </a:solidFill>
                <a:latin typeface="Calibri" panose="020F0502020204030204" pitchFamily="34" charset="0"/>
                <a:cs typeface="Calibri" panose="020F0502020204030204" pitchFamily="34" charset="0"/>
              </a:rPr>
              <a:t>Language Support Services</a:t>
            </a:r>
            <a:br>
              <a:rPr lang="en-US" dirty="0">
                <a:solidFill>
                  <a:srgbClr val="FFC000"/>
                </a:solidFill>
                <a:latin typeface="Calibri" panose="020F0502020204030204" pitchFamily="34" charset="0"/>
                <a:cs typeface="Calibri" panose="020F0502020204030204" pitchFamily="34" charset="0"/>
              </a:rPr>
            </a:br>
            <a:endParaRPr lang="en-US" dirty="0">
              <a:solidFill>
                <a:srgbClr val="FFC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97701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09898" y="405330"/>
            <a:ext cx="9875520" cy="1356360"/>
          </a:xfrm>
        </p:spPr>
        <p:txBody>
          <a:bodyPr>
            <a:normAutofit/>
          </a:bodyPr>
          <a:lstStyle/>
          <a:p>
            <a:r>
              <a:rPr lang="en-US" dirty="0">
                <a:solidFill>
                  <a:srgbClr val="FFC000"/>
                </a:solidFill>
                <a:latin typeface="Calibri" panose="020F0502020204030204" pitchFamily="34" charset="0"/>
                <a:cs typeface="Calibri" panose="020F0502020204030204" pitchFamily="34" charset="0"/>
              </a:rPr>
              <a:t>Language Support Services</a:t>
            </a:r>
            <a:br>
              <a:rPr lang="en-US" dirty="0">
                <a:solidFill>
                  <a:srgbClr val="FFC000"/>
                </a:solidFill>
                <a:latin typeface="Calibri" panose="020F0502020204030204" pitchFamily="34" charset="0"/>
                <a:cs typeface="Calibri" panose="020F0502020204030204" pitchFamily="34" charset="0"/>
              </a:rPr>
            </a:br>
            <a:endParaRPr lang="en-US" dirty="0">
              <a:solidFill>
                <a:srgbClr val="FFC000"/>
              </a:solidFill>
              <a:latin typeface="Calibri" panose="020F0502020204030204" pitchFamily="34" charset="0"/>
              <a:cs typeface="Calibri" panose="020F0502020204030204" pitchFamily="34" charset="0"/>
            </a:endParaRPr>
          </a:p>
        </p:txBody>
      </p:sp>
      <p:sp>
        <p:nvSpPr>
          <p:cNvPr id="7" name="Rectangle 6"/>
          <p:cNvSpPr/>
          <p:nvPr/>
        </p:nvSpPr>
        <p:spPr>
          <a:xfrm>
            <a:off x="809898" y="1320711"/>
            <a:ext cx="9539482" cy="5262979"/>
          </a:xfrm>
          <a:prstGeom prst="rect">
            <a:avLst/>
          </a:prstGeom>
        </p:spPr>
        <p:txBody>
          <a:bodyPr wrap="square">
            <a:spAutoFit/>
          </a:bodyPr>
          <a:lstStyle/>
          <a:p>
            <a:r>
              <a:rPr lang="en-US" sz="1200" dirty="0">
                <a:latin typeface="Calibri" panose="020F0502020204030204" pitchFamily="34" charset="0"/>
                <a:cs typeface="Calibri" panose="020F0502020204030204" pitchFamily="34" charset="0"/>
              </a:rPr>
              <a:t>Memorial Hermann </a:t>
            </a:r>
            <a:r>
              <a:rPr lang="en-US" sz="1200" i="1" dirty="0">
                <a:latin typeface="Calibri" panose="020F0502020204030204" pitchFamily="34" charset="0"/>
                <a:cs typeface="Calibri" panose="020F0502020204030204" pitchFamily="34" charset="0"/>
              </a:rPr>
              <a:t>Advantage</a:t>
            </a:r>
            <a:r>
              <a:rPr lang="en-US" sz="1200" dirty="0">
                <a:latin typeface="Calibri" panose="020F0502020204030204" pitchFamily="34" charset="0"/>
                <a:cs typeface="Calibri" panose="020F0502020204030204" pitchFamily="34" charset="0"/>
              </a:rPr>
              <a:t> complies with applicable Federal civil rights laws and does not discriminate on the basis of race, color, national origin, age, disability, or sex. Memorial Hermann </a:t>
            </a:r>
            <a:r>
              <a:rPr lang="en-US" sz="1200" i="1" dirty="0">
                <a:latin typeface="Calibri" panose="020F0502020204030204" pitchFamily="34" charset="0"/>
                <a:cs typeface="Calibri" panose="020F0502020204030204" pitchFamily="34" charset="0"/>
              </a:rPr>
              <a:t>Advantage</a:t>
            </a:r>
            <a:r>
              <a:rPr lang="en-US" sz="1200" dirty="0">
                <a:latin typeface="Calibri" panose="020F0502020204030204" pitchFamily="34" charset="0"/>
                <a:cs typeface="Calibri" panose="020F0502020204030204" pitchFamily="34" charset="0"/>
              </a:rPr>
              <a:t> does not exclude people or treat them differently because of race, color, national origin, age, disability, or sex.</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Memorial Hermann </a:t>
            </a:r>
            <a:r>
              <a:rPr lang="en-US" sz="1200" i="1" dirty="0">
                <a:latin typeface="Calibri" panose="020F0502020204030204" pitchFamily="34" charset="0"/>
                <a:cs typeface="Calibri" panose="020F0502020204030204" pitchFamily="34" charset="0"/>
              </a:rPr>
              <a:t>Advantage</a:t>
            </a:r>
            <a:r>
              <a:rPr lang="en-US" sz="1200" dirty="0">
                <a:latin typeface="Calibri" panose="020F0502020204030204" pitchFamily="34" charset="0"/>
                <a:cs typeface="Calibri" panose="020F0502020204030204" pitchFamily="34" charset="0"/>
              </a:rPr>
              <a:t>:</a:t>
            </a:r>
          </a:p>
          <a:p>
            <a:pPr lvl="0"/>
            <a:r>
              <a:rPr lang="en-US" sz="1200" dirty="0">
                <a:latin typeface="Calibri" panose="020F0502020204030204" pitchFamily="34" charset="0"/>
                <a:cs typeface="Calibri" panose="020F0502020204030204" pitchFamily="34" charset="0"/>
              </a:rPr>
              <a:t>Provides free aids and services to people with disabilities to communicate effectively with us, such as: Qualified sign language interpreters. Written information in other formats (large print, audio, accessible electronic formats, other formats)</a:t>
            </a:r>
          </a:p>
          <a:p>
            <a:pPr lvl="0"/>
            <a:r>
              <a:rPr lang="en-US" sz="1200" dirty="0">
                <a:latin typeface="Calibri" panose="020F0502020204030204" pitchFamily="34" charset="0"/>
                <a:cs typeface="Calibri" panose="020F0502020204030204" pitchFamily="34" charset="0"/>
              </a:rPr>
              <a:t>Provides free language services to people whose primary language is not English, such as:</a:t>
            </a:r>
          </a:p>
          <a:p>
            <a:pPr lvl="1"/>
            <a:r>
              <a:rPr lang="en-US" sz="1200" dirty="0">
                <a:latin typeface="Calibri" panose="020F0502020204030204" pitchFamily="34" charset="0"/>
                <a:cs typeface="Calibri" panose="020F0502020204030204" pitchFamily="34" charset="0"/>
              </a:rPr>
              <a:t>Qualified interpreters</a:t>
            </a:r>
          </a:p>
          <a:p>
            <a:pPr lvl="1"/>
            <a:r>
              <a:rPr lang="en-US" sz="1200" dirty="0">
                <a:latin typeface="Calibri" panose="020F0502020204030204" pitchFamily="34" charset="0"/>
                <a:cs typeface="Calibri" panose="020F0502020204030204" pitchFamily="34" charset="0"/>
              </a:rPr>
              <a:t>Information written in other languages </a:t>
            </a:r>
          </a:p>
          <a:p>
            <a:pPr lvl="1"/>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If you need these services, contact Customer Service at the number below.</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If you believe that Memorial Hermann</a:t>
            </a:r>
            <a:r>
              <a:rPr lang="en-US" sz="1200" i="1" dirty="0">
                <a:latin typeface="Calibri" panose="020F0502020204030204" pitchFamily="34" charset="0"/>
                <a:cs typeface="Calibri" panose="020F0502020204030204" pitchFamily="34" charset="0"/>
              </a:rPr>
              <a:t> Advantage </a:t>
            </a:r>
            <a:r>
              <a:rPr lang="en-US" sz="1200" dirty="0">
                <a:latin typeface="Calibri" panose="020F0502020204030204" pitchFamily="34" charset="0"/>
                <a:cs typeface="Calibri" panose="020F0502020204030204" pitchFamily="34" charset="0"/>
              </a:rPr>
              <a:t>has failed to provide these services or discriminated in another way on the basis of race, color, national origin, age, disability, or sex, you can file a grievance with:</a:t>
            </a:r>
          </a:p>
          <a:p>
            <a:r>
              <a:rPr lang="en-US" sz="1200" dirty="0">
                <a:latin typeface="Calibri" panose="020F0502020204030204" pitchFamily="34" charset="0"/>
                <a:cs typeface="Calibri" panose="020F0502020204030204" pitchFamily="34" charset="0"/>
              </a:rPr>
              <a:t>Civil Rights Coordinator, Memorial Hermann Health Plan, </a:t>
            </a:r>
            <a:r>
              <a:rPr lang="en-US" sz="1200" dirty="0" smtClean="0">
                <a:latin typeface="Calibri" panose="020F0502020204030204" pitchFamily="34" charset="0"/>
                <a:cs typeface="Calibri" panose="020F0502020204030204" pitchFamily="34" charset="0"/>
              </a:rPr>
              <a:t>11740 Katy Freeway, 5</a:t>
            </a:r>
            <a:r>
              <a:rPr lang="en-US" sz="1200" baseline="30000" dirty="0" smtClean="0">
                <a:latin typeface="Calibri" panose="020F0502020204030204" pitchFamily="34" charset="0"/>
                <a:cs typeface="Calibri" panose="020F0502020204030204" pitchFamily="34" charset="0"/>
              </a:rPr>
              <a:t>th</a:t>
            </a:r>
            <a:r>
              <a:rPr lang="en-US" sz="1200" dirty="0" smtClean="0">
                <a:latin typeface="Calibri" panose="020F0502020204030204" pitchFamily="34" charset="0"/>
                <a:cs typeface="Calibri" panose="020F0502020204030204" pitchFamily="34" charset="0"/>
              </a:rPr>
              <a:t> Floor., Houston, TX 77079</a:t>
            </a:r>
            <a:endParaRPr lang="en-US" sz="1200" dirty="0">
              <a:latin typeface="Calibri" panose="020F0502020204030204" pitchFamily="34" charset="0"/>
              <a:cs typeface="Calibri" panose="020F0502020204030204" pitchFamily="34" charset="0"/>
            </a:endParaRPr>
          </a:p>
          <a:p>
            <a:r>
              <a:rPr lang="en-US" sz="1200" b="1" dirty="0">
                <a:latin typeface="Calibri" panose="020F0502020204030204" pitchFamily="34" charset="0"/>
                <a:cs typeface="Calibri" panose="020F0502020204030204" pitchFamily="34" charset="0"/>
              </a:rPr>
              <a:t>855.645.8448 (TTY 711) 8 a.m. to 8 p.m. 7 days a week CST.</a:t>
            </a:r>
          </a:p>
          <a:p>
            <a:r>
              <a:rPr lang="en-US" sz="1200" dirty="0">
                <a:latin typeface="Calibri" panose="020F0502020204030204" pitchFamily="34" charset="0"/>
                <a:cs typeface="Calibri" panose="020F0502020204030204" pitchFamily="34" charset="0"/>
              </a:rPr>
              <a:t>Fax 713.338.6487</a:t>
            </a:r>
          </a:p>
          <a:p>
            <a:r>
              <a:rPr lang="en-US" sz="1200" dirty="0">
                <a:latin typeface="Calibri" panose="020F0502020204030204" pitchFamily="34" charset="0"/>
                <a:cs typeface="Calibri" panose="020F0502020204030204" pitchFamily="34" charset="0"/>
              </a:rPr>
              <a:t>Email </a:t>
            </a:r>
            <a:r>
              <a:rPr lang="en-US" sz="1200" u="sng" dirty="0">
                <a:latin typeface="Calibri" panose="020F0502020204030204" pitchFamily="34" charset="0"/>
                <a:cs typeface="Calibri" panose="020F0502020204030204" pitchFamily="34" charset="0"/>
                <a:hlinkClick r:id="rId2"/>
              </a:rPr>
              <a:t>MHHealthAppeals@memorialhermann.org</a:t>
            </a:r>
            <a:endParaRPr lang="en-US" sz="1200" dirty="0">
              <a:latin typeface="Calibri" panose="020F0502020204030204" pitchFamily="34" charset="0"/>
              <a:cs typeface="Calibri" panose="020F0502020204030204" pitchFamily="34" charset="0"/>
            </a:endParaRP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You can file a grievance in person or by mail, fax, or email. If you need help filing a grievance, the Civil Rights Coordinator is available to help you. You can also file a civil rights complaint with the U.S. Department of Health and Human Services, Office for Civil Rights electronically through the Office for Civil Rights Complaint Portal, available at </a:t>
            </a:r>
            <a:r>
              <a:rPr lang="en-US" sz="1200" u="sng" dirty="0">
                <a:latin typeface="Calibri" panose="020F0502020204030204" pitchFamily="34" charset="0"/>
                <a:cs typeface="Calibri" panose="020F0502020204030204" pitchFamily="34" charset="0"/>
                <a:hlinkClick r:id="rId3"/>
              </a:rPr>
              <a:t>https://ocrportal.hhs.gov/ocr/portal/lobby.jsf</a:t>
            </a:r>
            <a:r>
              <a:rPr lang="en-US" sz="1200" dirty="0">
                <a:latin typeface="Calibri" panose="020F0502020204030204" pitchFamily="34" charset="0"/>
                <a:cs typeface="Calibri" panose="020F0502020204030204" pitchFamily="34" charset="0"/>
                <a:hlinkClick r:id="rId3"/>
              </a:rPr>
              <a:t>,</a:t>
            </a:r>
            <a:r>
              <a:rPr lang="en-US" sz="1200" dirty="0">
                <a:latin typeface="Calibri" panose="020F0502020204030204" pitchFamily="34" charset="0"/>
                <a:cs typeface="Calibri" panose="020F0502020204030204" pitchFamily="34" charset="0"/>
              </a:rPr>
              <a:t> or by mail or phone at: U.S. Department of Health and Human Services, 200 Independence Avenue SW., Room 509F, HHH Building, Washington, DC 20201, </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1.800.368.1019, 800.537.7697 (TDD).</a:t>
            </a:r>
          </a:p>
          <a:p>
            <a:r>
              <a:rPr lang="en-US" sz="1200" dirty="0">
                <a:latin typeface="Calibri" panose="020F0502020204030204" pitchFamily="34" charset="0"/>
                <a:cs typeface="Calibri" panose="020F0502020204030204" pitchFamily="34" charset="0"/>
              </a:rPr>
              <a:t> </a:t>
            </a:r>
          </a:p>
          <a:p>
            <a:r>
              <a:rPr lang="en-US" sz="1200" dirty="0">
                <a:latin typeface="Calibri" panose="020F0502020204030204" pitchFamily="34" charset="0"/>
                <a:cs typeface="Calibri" panose="020F0502020204030204" pitchFamily="34" charset="0"/>
              </a:rPr>
              <a:t>Complaint forms are available at </a:t>
            </a:r>
            <a:r>
              <a:rPr lang="en-US" sz="1200" u="sng" dirty="0">
                <a:latin typeface="Calibri" panose="020F0502020204030204" pitchFamily="34" charset="0"/>
                <a:cs typeface="Calibri" panose="020F0502020204030204" pitchFamily="34" charset="0"/>
                <a:hlinkClick r:id="rId4"/>
              </a:rPr>
              <a:t>http://www.hhs.gov/ocr/office/file/index.html</a:t>
            </a:r>
            <a:r>
              <a:rPr lang="en-US" sz="1200" dirty="0">
                <a:latin typeface="Calibri" panose="020F0502020204030204" pitchFamily="34" charset="0"/>
                <a:cs typeface="Calibri" panose="020F0502020204030204" pitchFamily="34" charset="0"/>
                <a:hlinkClick r:id="rId4"/>
              </a:rPr>
              <a:t>.</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4995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672942" y="1983531"/>
            <a:ext cx="7677912" cy="2453640"/>
          </a:xfrm>
        </p:spPr>
        <p:txBody>
          <a:bodyPr>
            <a:normAutofit/>
          </a:bodyPr>
          <a:lstStyle/>
          <a:p>
            <a:r>
              <a:rPr lang="en-US" sz="4000" b="1" dirty="0">
                <a:solidFill>
                  <a:schemeClr val="accent4"/>
                </a:solidFill>
                <a:latin typeface="Calibri" panose="020F0502020204030204" pitchFamily="34" charset="0"/>
                <a:cs typeface="Calibri" panose="020F0502020204030204" pitchFamily="34" charset="0"/>
              </a:rPr>
              <a:t>Questions?</a:t>
            </a:r>
          </a:p>
        </p:txBody>
      </p:sp>
      <p:sp>
        <p:nvSpPr>
          <p:cNvPr id="5" name="Rectangle 4"/>
          <p:cNvSpPr/>
          <p:nvPr/>
        </p:nvSpPr>
        <p:spPr>
          <a:xfrm>
            <a:off x="667512" y="4748787"/>
            <a:ext cx="1432560" cy="150876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742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404" y="106058"/>
            <a:ext cx="9875520" cy="1356360"/>
          </a:xfrm>
        </p:spPr>
        <p:txBody>
          <a:bodyPr>
            <a:normAutofit/>
          </a:bodyPr>
          <a:lstStyle/>
          <a:p>
            <a:r>
              <a:rPr lang="en-US" sz="2600" dirty="0">
                <a:solidFill>
                  <a:srgbClr val="FFC000"/>
                </a:solidFill>
                <a:latin typeface="Calibri" panose="020F0502020204030204" pitchFamily="34" charset="0"/>
                <a:cs typeface="Calibri" panose="020F0502020204030204" pitchFamily="34" charset="0"/>
              </a:rPr>
              <a:t>Are </a:t>
            </a:r>
            <a:r>
              <a:rPr lang="en-US" sz="2600" dirty="0" smtClean="0">
                <a:solidFill>
                  <a:srgbClr val="FFC000"/>
                </a:solidFill>
                <a:latin typeface="Calibri" panose="020F0502020204030204" pitchFamily="34" charset="0"/>
                <a:cs typeface="Calibri" panose="020F0502020204030204" pitchFamily="34" charset="0"/>
              </a:rPr>
              <a:t>you qualified for </a:t>
            </a:r>
            <a:r>
              <a:rPr lang="en-US" sz="2600" dirty="0">
                <a:solidFill>
                  <a:srgbClr val="FFC000"/>
                </a:solidFill>
                <a:latin typeface="Calibri" panose="020F0502020204030204" pitchFamily="34" charset="0"/>
                <a:cs typeface="Calibri" panose="020F0502020204030204" pitchFamily="34" charset="0"/>
              </a:rPr>
              <a:t>Memorial </a:t>
            </a:r>
            <a:r>
              <a:rPr lang="en-US" sz="2600" dirty="0" smtClean="0">
                <a:solidFill>
                  <a:srgbClr val="FFC000"/>
                </a:solidFill>
                <a:latin typeface="Calibri" panose="020F0502020204030204" pitchFamily="34" charset="0"/>
                <a:cs typeface="Calibri" panose="020F0502020204030204" pitchFamily="34" charset="0"/>
              </a:rPr>
              <a:t>Hermann </a:t>
            </a:r>
            <a:r>
              <a:rPr lang="en-US" sz="2600" i="1" dirty="0" smtClean="0">
                <a:solidFill>
                  <a:srgbClr val="FFC000"/>
                </a:solidFill>
                <a:latin typeface="Calibri" panose="020F0502020204030204" pitchFamily="34" charset="0"/>
                <a:cs typeface="Calibri" panose="020F0502020204030204" pitchFamily="34" charset="0"/>
              </a:rPr>
              <a:t>Advantage </a:t>
            </a:r>
            <a:r>
              <a:rPr lang="en-US" sz="2600" dirty="0" smtClean="0">
                <a:solidFill>
                  <a:srgbClr val="FFC000"/>
                </a:solidFill>
                <a:latin typeface="Calibri" panose="020F0502020204030204" pitchFamily="34" charset="0"/>
                <a:cs typeface="Calibri" panose="020F0502020204030204" pitchFamily="34" charset="0"/>
              </a:rPr>
              <a:t>Golden Triangle?</a:t>
            </a:r>
            <a:endParaRPr lang="en-US" sz="2600" dirty="0">
              <a:solidFill>
                <a:srgbClr val="FFC000"/>
              </a:solidFill>
              <a:latin typeface="Calibri" panose="020F0502020204030204" pitchFamily="34" charset="0"/>
              <a:cs typeface="Calibri" panose="020F0502020204030204" pitchFamily="34" charset="0"/>
            </a:endParaRPr>
          </a:p>
        </p:txBody>
      </p:sp>
      <p:sp>
        <p:nvSpPr>
          <p:cNvPr id="4" name="Content Placeholder 2"/>
          <p:cNvSpPr>
            <a:spLocks noGrp="1"/>
          </p:cNvSpPr>
          <p:nvPr>
            <p:ph idx="1"/>
          </p:nvPr>
        </p:nvSpPr>
        <p:spPr>
          <a:xfrm>
            <a:off x="2407074" y="2777963"/>
            <a:ext cx="7315200" cy="1000869"/>
          </a:xfrm>
        </p:spPr>
        <p:txBody>
          <a:bodyPr>
            <a:normAutofit/>
          </a:bodyPr>
          <a:lstStyle/>
          <a:p>
            <a:pPr marL="342900" indent="-342900">
              <a:buFont typeface="Arial" panose="020B0604020202020204" pitchFamily="34" charset="0"/>
              <a:buChar char="•"/>
            </a:pPr>
            <a:r>
              <a:rPr lang="en-US" sz="2000" b="1" dirty="0" smtClean="0">
                <a:solidFill>
                  <a:schemeClr val="tx1"/>
                </a:solidFill>
                <a:latin typeface="Calibri" panose="020F0502020204030204" pitchFamily="34" charset="0"/>
                <a:cs typeface="Calibri" panose="020F0502020204030204" pitchFamily="34" charset="0"/>
              </a:rPr>
              <a:t>Jefferson County</a:t>
            </a:r>
          </a:p>
          <a:p>
            <a:pPr marL="342900" indent="-342900">
              <a:buFont typeface="Arial" panose="020B0604020202020204" pitchFamily="34" charset="0"/>
              <a:buChar char="•"/>
            </a:pPr>
            <a:r>
              <a:rPr lang="en-US" sz="2000" b="1" dirty="0" smtClean="0">
                <a:solidFill>
                  <a:schemeClr val="tx1"/>
                </a:solidFill>
                <a:latin typeface="Calibri" panose="020F0502020204030204" pitchFamily="34" charset="0"/>
                <a:cs typeface="Calibri" panose="020F0502020204030204" pitchFamily="34" charset="0"/>
              </a:rPr>
              <a:t>Hardin County</a:t>
            </a:r>
          </a:p>
        </p:txBody>
      </p:sp>
      <p:sp>
        <p:nvSpPr>
          <p:cNvPr id="5" name="TextBox 4"/>
          <p:cNvSpPr txBox="1"/>
          <p:nvPr/>
        </p:nvSpPr>
        <p:spPr>
          <a:xfrm>
            <a:off x="1449770" y="1645301"/>
            <a:ext cx="9697044" cy="4770537"/>
          </a:xfrm>
          <a:prstGeom prst="rect">
            <a:avLst/>
          </a:prstGeom>
          <a:noFill/>
        </p:spPr>
        <p:txBody>
          <a:bodyPr wrap="square" rtlCol="0">
            <a:spAutoFit/>
          </a:bodyPr>
          <a:lstStyle/>
          <a:p>
            <a:r>
              <a:rPr lang="en-US" sz="2200" dirty="0">
                <a:latin typeface="Calibri" panose="020F0502020204030204" pitchFamily="34" charset="0"/>
                <a:cs typeface="Calibri" panose="020F0502020204030204" pitchFamily="34" charset="0"/>
              </a:rPr>
              <a:t>In order to be eligible for Memorial Hermann </a:t>
            </a:r>
            <a:r>
              <a:rPr lang="en-US" sz="2200" i="1" dirty="0" smtClean="0">
                <a:latin typeface="Calibri" panose="020F0502020204030204" pitchFamily="34" charset="0"/>
                <a:cs typeface="Calibri" panose="020F0502020204030204" pitchFamily="34" charset="0"/>
              </a:rPr>
              <a:t>Advantage</a:t>
            </a:r>
            <a:r>
              <a:rPr lang="en-US" sz="2200" dirty="0">
                <a:latin typeface="Calibri" panose="020F0502020204030204" pitchFamily="34" charset="0"/>
                <a:cs typeface="Calibri" panose="020F0502020204030204" pitchFamily="34" charset="0"/>
              </a:rPr>
              <a:t> </a:t>
            </a:r>
            <a:r>
              <a:rPr lang="en-US" sz="2200" dirty="0" smtClean="0">
                <a:latin typeface="Calibri" panose="020F0502020204030204" pitchFamily="34" charset="0"/>
                <a:cs typeface="Calibri" panose="020F0502020204030204" pitchFamily="34" charset="0"/>
              </a:rPr>
              <a:t>Golden Triangle, </a:t>
            </a:r>
            <a:r>
              <a:rPr lang="en-US" sz="2200" dirty="0">
                <a:latin typeface="Calibri" panose="020F0502020204030204" pitchFamily="34" charset="0"/>
                <a:cs typeface="Calibri" panose="020F0502020204030204" pitchFamily="34" charset="0"/>
              </a:rPr>
              <a:t>you must reside in our coverage area, which </a:t>
            </a:r>
            <a:r>
              <a:rPr lang="en-US" sz="2200" dirty="0" smtClean="0">
                <a:latin typeface="Calibri" panose="020F0502020204030204" pitchFamily="34" charset="0"/>
                <a:cs typeface="Calibri" panose="020F0502020204030204" pitchFamily="34" charset="0"/>
              </a:rPr>
              <a:t>includes:</a:t>
            </a:r>
          </a:p>
          <a:p>
            <a:endParaRPr lang="en-US" sz="2200" dirty="0" smtClean="0">
              <a:latin typeface="Calibri" panose="020F0502020204030204" pitchFamily="34" charset="0"/>
              <a:cs typeface="Calibri" panose="020F0502020204030204" pitchFamily="34" charset="0"/>
            </a:endParaRPr>
          </a:p>
          <a:p>
            <a:endParaRPr lang="en-US" sz="2400" dirty="0" smtClean="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endParaRPr lang="en-US" sz="2400" dirty="0" smtClean="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endParaRPr lang="en-US" sz="2400" dirty="0" smtClean="0">
              <a:latin typeface="Calibri" panose="020F0502020204030204" pitchFamily="34" charset="0"/>
              <a:cs typeface="Calibri" panose="020F0502020204030204" pitchFamily="34" charset="0"/>
            </a:endParaRPr>
          </a:p>
          <a:p>
            <a:endParaRPr lang="en-US" sz="2400" dirty="0" smtClean="0">
              <a:latin typeface="Calibri" panose="020F0502020204030204" pitchFamily="34" charset="0"/>
              <a:cs typeface="Calibri" panose="020F0502020204030204" pitchFamily="34" charset="0"/>
            </a:endParaRPr>
          </a:p>
          <a:p>
            <a:endParaRPr lang="en-US" sz="2400" dirty="0" smtClean="0">
              <a:latin typeface="Calibri" panose="020F0502020204030204" pitchFamily="34" charset="0"/>
              <a:cs typeface="Calibri" panose="020F0502020204030204" pitchFamily="34" charset="0"/>
            </a:endParaRPr>
          </a:p>
          <a:p>
            <a:endParaRPr lang="en-US" sz="2400" dirty="0" smtClean="0">
              <a:latin typeface="Calibri" panose="020F0502020204030204" pitchFamily="34" charset="0"/>
              <a:cs typeface="Calibri" panose="020F0502020204030204" pitchFamily="34" charset="0"/>
            </a:endParaRPr>
          </a:p>
          <a:p>
            <a:r>
              <a:rPr lang="en-US" sz="2200" dirty="0" smtClean="0">
                <a:latin typeface="Calibri" panose="020F0502020204030204" pitchFamily="34" charset="0"/>
                <a:cs typeface="Calibri" panose="020F0502020204030204" pitchFamily="34" charset="0"/>
              </a:rPr>
              <a:t>You </a:t>
            </a:r>
            <a:r>
              <a:rPr lang="en-US" sz="2200" dirty="0">
                <a:latin typeface="Calibri" panose="020F0502020204030204" pitchFamily="34" charset="0"/>
                <a:cs typeface="Calibri" panose="020F0502020204030204" pitchFamily="34" charset="0"/>
              </a:rPr>
              <a:t>must also be enrolled in Medicare </a:t>
            </a:r>
            <a:r>
              <a:rPr lang="en-US" sz="2200" dirty="0" smtClean="0">
                <a:latin typeface="Calibri" panose="020F0502020204030204" pitchFamily="34" charset="0"/>
                <a:cs typeface="Calibri" panose="020F0502020204030204" pitchFamily="34" charset="0"/>
              </a:rPr>
              <a:t>Part </a:t>
            </a:r>
            <a:r>
              <a:rPr lang="en-US" sz="2200" dirty="0">
                <a:latin typeface="Calibri" panose="020F0502020204030204" pitchFamily="34" charset="0"/>
                <a:cs typeface="Calibri" panose="020F0502020204030204" pitchFamily="34" charset="0"/>
              </a:rPr>
              <a:t>A and B.</a:t>
            </a:r>
          </a:p>
          <a:p>
            <a:endParaRPr lang="en-US" sz="24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5914" y="2040920"/>
            <a:ext cx="4893170" cy="4374918"/>
          </a:xfrm>
          <a:prstGeom prst="rect">
            <a:avLst/>
          </a:prstGeom>
        </p:spPr>
      </p:pic>
      <p:sp>
        <p:nvSpPr>
          <p:cNvPr id="10" name="TextBox 9"/>
          <p:cNvSpPr txBox="1"/>
          <p:nvPr/>
        </p:nvSpPr>
        <p:spPr>
          <a:xfrm>
            <a:off x="9891007" y="3001661"/>
            <a:ext cx="1697462" cy="369332"/>
          </a:xfrm>
          <a:prstGeom prst="rect">
            <a:avLst/>
          </a:prstGeom>
          <a:noFill/>
        </p:spPr>
        <p:txBody>
          <a:bodyPr wrap="square" rtlCol="0">
            <a:spAutoFit/>
          </a:bodyPr>
          <a:lstStyle/>
          <a:p>
            <a:r>
              <a:rPr lang="en-US" b="1" dirty="0" smtClean="0"/>
              <a:t>Hardin</a:t>
            </a:r>
            <a:endParaRPr lang="en-US" b="1" dirty="0"/>
          </a:p>
        </p:txBody>
      </p:sp>
      <p:sp>
        <p:nvSpPr>
          <p:cNvPr id="11" name="TextBox 10"/>
          <p:cNvSpPr txBox="1"/>
          <p:nvPr/>
        </p:nvSpPr>
        <p:spPr>
          <a:xfrm>
            <a:off x="10316120" y="3659193"/>
            <a:ext cx="1697462" cy="369332"/>
          </a:xfrm>
          <a:prstGeom prst="rect">
            <a:avLst/>
          </a:prstGeom>
          <a:noFill/>
        </p:spPr>
        <p:txBody>
          <a:bodyPr wrap="square" rtlCol="0">
            <a:spAutoFit/>
          </a:bodyPr>
          <a:lstStyle/>
          <a:p>
            <a:r>
              <a:rPr lang="en-US" b="1" dirty="0" smtClean="0"/>
              <a:t>Jefferson</a:t>
            </a:r>
            <a:endParaRPr lang="en-US" b="1" dirty="0"/>
          </a:p>
        </p:txBody>
      </p:sp>
    </p:spTree>
    <p:extLst>
      <p:ext uri="{BB962C8B-B14F-4D97-AF65-F5344CB8AC3E}">
        <p14:creationId xmlns:p14="http://schemas.microsoft.com/office/powerpoint/2010/main" val="8378040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C92A9D-8A8B-ECED-A782-67B4A8949C88}"/>
              </a:ext>
            </a:extLst>
          </p:cNvPr>
          <p:cNvSpPr>
            <a:spLocks noGrp="1"/>
          </p:cNvSpPr>
          <p:nvPr>
            <p:ph type="title"/>
          </p:nvPr>
        </p:nvSpPr>
        <p:spPr>
          <a:xfrm>
            <a:off x="591116" y="159012"/>
            <a:ext cx="8229600" cy="1051560"/>
          </a:xfrm>
        </p:spPr>
        <p:txBody>
          <a:bodyPr/>
          <a:lstStyle/>
          <a:p>
            <a:r>
              <a:rPr lang="en-US" dirty="0">
                <a:solidFill>
                  <a:srgbClr val="FFC000"/>
                </a:solidFill>
                <a:latin typeface="Calibri" panose="020F0502020204030204" pitchFamily="34" charset="0"/>
                <a:cs typeface="Calibri" panose="020F0502020204030204" pitchFamily="34" charset="0"/>
              </a:rPr>
              <a:t>Our WHY</a:t>
            </a:r>
          </a:p>
        </p:txBody>
      </p:sp>
      <p:sp>
        <p:nvSpPr>
          <p:cNvPr id="7" name="TextBox 6">
            <a:extLst>
              <a:ext uri="{FF2B5EF4-FFF2-40B4-BE49-F238E27FC236}">
                <a16:creationId xmlns:a16="http://schemas.microsoft.com/office/drawing/2014/main" id="{C4732911-54DD-4FEA-FDB1-8F6DB036825A}"/>
              </a:ext>
            </a:extLst>
          </p:cNvPr>
          <p:cNvSpPr txBox="1"/>
          <p:nvPr/>
        </p:nvSpPr>
        <p:spPr>
          <a:xfrm>
            <a:off x="591117" y="1393425"/>
            <a:ext cx="9903702" cy="1051561"/>
          </a:xfrm>
          <a:prstGeom prst="rect">
            <a:avLst/>
          </a:prstGeom>
          <a:noFill/>
        </p:spPr>
        <p:txBody>
          <a:bodyPr wrap="square">
            <a:noAutofit/>
          </a:bodyPr>
          <a:lstStyle/>
          <a:p>
            <a:pPr marL="342900" marR="0" lvl="0" indent="-342900">
              <a:spcBef>
                <a:spcPts val="0"/>
              </a:spcBef>
              <a:spcAft>
                <a:spcPts val="0"/>
              </a:spcAft>
              <a:tabLst>
                <a:tab pos="457200" algn="l"/>
              </a:tabLst>
            </a:pPr>
            <a:r>
              <a:rPr lang="en-US" sz="1700" b="1" dirty="0">
                <a:solidFill>
                  <a:srgbClr val="0070C0"/>
                </a:solidFill>
                <a:effectLst/>
                <a:latin typeface="Calibri" panose="020F0502020204030204" pitchFamily="34" charset="0"/>
                <a:ea typeface="Times New Roman" panose="02020603050405020304" pitchFamily="18" charset="0"/>
              </a:rPr>
              <a:t>A known, respected, LOCAL brand</a:t>
            </a:r>
            <a:r>
              <a:rPr lang="en-US" sz="1700" dirty="0">
                <a:solidFill>
                  <a:srgbClr val="0070C0"/>
                </a:solidFill>
                <a:effectLst/>
                <a:latin typeface="Calibri" panose="020F0502020204030204" pitchFamily="34" charset="0"/>
                <a:ea typeface="Times New Roman" panose="02020603050405020304" pitchFamily="18" charset="0"/>
              </a:rPr>
              <a:t>. </a:t>
            </a:r>
            <a:r>
              <a:rPr lang="en-US" sz="1700" dirty="0">
                <a:solidFill>
                  <a:schemeClr val="tx1">
                    <a:lumMod val="95000"/>
                    <a:lumOff val="5000"/>
                  </a:schemeClr>
                </a:solidFill>
                <a:effectLst/>
                <a:latin typeface="Calibri" panose="020F0502020204030204" pitchFamily="34" charset="0"/>
                <a:ea typeface="Times New Roman" panose="02020603050405020304" pitchFamily="18" charset="0"/>
              </a:rPr>
              <a:t>We are a local plan, serviced locally, to better serve our members and our communities. Memorial Hermann has been helping fellow Texans in the Houston area for over 100 years. </a:t>
            </a:r>
            <a:endParaRPr lang="en-US" sz="1700" dirty="0">
              <a:solidFill>
                <a:schemeClr val="tx1">
                  <a:lumMod val="95000"/>
                  <a:lumOff val="5000"/>
                </a:schemeClr>
              </a:solidFill>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BDD8BA88-A6FA-E1E3-8859-023EF83D53C5}"/>
              </a:ext>
            </a:extLst>
          </p:cNvPr>
          <p:cNvSpPr txBox="1"/>
          <p:nvPr/>
        </p:nvSpPr>
        <p:spPr>
          <a:xfrm>
            <a:off x="591116" y="2173903"/>
            <a:ext cx="10890837" cy="1293136"/>
          </a:xfrm>
          <a:prstGeom prst="rect">
            <a:avLst/>
          </a:prstGeom>
          <a:noFill/>
        </p:spPr>
        <p:txBody>
          <a:bodyPr wrap="square">
            <a:noAutofit/>
          </a:bodyPr>
          <a:lstStyle/>
          <a:p>
            <a:pPr marL="342900" marR="0" lvl="0" indent="-342900">
              <a:spcBef>
                <a:spcPts val="0"/>
              </a:spcBef>
              <a:spcAft>
                <a:spcPts val="0"/>
              </a:spcAft>
              <a:tabLst>
                <a:tab pos="457200" algn="l"/>
              </a:tabLst>
            </a:pPr>
            <a:r>
              <a:rPr lang="en-US" sz="1700" b="1" dirty="0">
                <a:solidFill>
                  <a:srgbClr val="0070C0"/>
                </a:solidFill>
                <a:effectLst/>
                <a:latin typeface="Calibri" panose="020F0502020204030204" pitchFamily="34" charset="0"/>
                <a:ea typeface="Times New Roman" panose="02020603050405020304" pitchFamily="18" charset="0"/>
              </a:rPr>
              <a:t>Access to Top-Notch Care with No Referrals</a:t>
            </a:r>
            <a:r>
              <a:rPr lang="en-US" sz="1700" dirty="0">
                <a:solidFill>
                  <a:srgbClr val="0070C0"/>
                </a:solidFill>
                <a:effectLst/>
                <a:latin typeface="Calibri" panose="020F0502020204030204" pitchFamily="34" charset="0"/>
                <a:ea typeface="Times New Roman" panose="02020603050405020304" pitchFamily="18" charset="0"/>
              </a:rPr>
              <a:t>. </a:t>
            </a:r>
            <a:r>
              <a:rPr lang="en-US" sz="1700" dirty="0">
                <a:solidFill>
                  <a:schemeClr val="tx1">
                    <a:lumMod val="95000"/>
                    <a:lumOff val="5000"/>
                  </a:schemeClr>
                </a:solidFill>
                <a:effectLst/>
                <a:latin typeface="Calibri" panose="020F0502020204030204" pitchFamily="34" charset="0"/>
                <a:ea typeface="Times New Roman" panose="02020603050405020304" pitchFamily="18" charset="0"/>
              </a:rPr>
              <a:t>The Memorial Hermann Health System includes over 17 hospitals, 70 clinics, and over 6,700 physicians. And, while we encourage and facilitate establishing a relationship with your PCP to coordinate care, when you’re in our network there are no referrals needed to see a specialist.</a:t>
            </a:r>
            <a:endParaRPr lang="en-US" sz="1700" dirty="0">
              <a:solidFill>
                <a:schemeClr val="tx1">
                  <a:lumMod val="95000"/>
                  <a:lumOff val="5000"/>
                </a:schemeClr>
              </a:solidFill>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4EEA6A65-3041-49B3-BD99-4F704DE718BA}"/>
              </a:ext>
            </a:extLst>
          </p:cNvPr>
          <p:cNvSpPr txBox="1"/>
          <p:nvPr/>
        </p:nvSpPr>
        <p:spPr>
          <a:xfrm>
            <a:off x="591116" y="3197644"/>
            <a:ext cx="10786926" cy="1089906"/>
          </a:xfrm>
          <a:prstGeom prst="rect">
            <a:avLst/>
          </a:prstGeom>
          <a:noFill/>
        </p:spPr>
        <p:txBody>
          <a:bodyPr wrap="square">
            <a:noAutofit/>
          </a:bodyPr>
          <a:lstStyle/>
          <a:p>
            <a:pPr marL="342900" marR="0" lvl="0" indent="-342900">
              <a:spcBef>
                <a:spcPts val="0"/>
              </a:spcBef>
              <a:spcAft>
                <a:spcPts val="0"/>
              </a:spcAft>
              <a:tabLst>
                <a:tab pos="457200" algn="l"/>
              </a:tabLst>
            </a:pPr>
            <a:r>
              <a:rPr lang="en-US" sz="1700" b="1" dirty="0">
                <a:solidFill>
                  <a:srgbClr val="0070C0"/>
                </a:solidFill>
                <a:effectLst/>
                <a:latin typeface="Calibri" panose="020F0502020204030204" pitchFamily="34" charset="0"/>
                <a:ea typeface="Times New Roman" panose="02020603050405020304" pitchFamily="18" charset="0"/>
              </a:rPr>
              <a:t>Care Coordination: Member – Physician – Pharmacy</a:t>
            </a:r>
            <a:r>
              <a:rPr lang="en-US" sz="1700" dirty="0">
                <a:solidFill>
                  <a:schemeClr val="tx1">
                    <a:lumMod val="95000"/>
                    <a:lumOff val="5000"/>
                  </a:schemeClr>
                </a:solidFill>
                <a:effectLst/>
                <a:latin typeface="Calibri" panose="020F0502020204030204" pitchFamily="34" charset="0"/>
                <a:ea typeface="Times New Roman" panose="02020603050405020304" pitchFamily="18" charset="0"/>
              </a:rPr>
              <a:t>. We use proprietary technology that efficiently shares valuable information and identifies opportunities for value-based care improvement.</a:t>
            </a:r>
            <a:endParaRPr lang="en-US" sz="1700" dirty="0">
              <a:solidFill>
                <a:schemeClr val="tx1">
                  <a:lumMod val="95000"/>
                  <a:lumOff val="5000"/>
                </a:schemeClr>
              </a:solidFill>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CF1FFF16-5258-EACA-8C8B-A1BD62071A2D}"/>
              </a:ext>
            </a:extLst>
          </p:cNvPr>
          <p:cNvSpPr txBox="1"/>
          <p:nvPr/>
        </p:nvSpPr>
        <p:spPr>
          <a:xfrm>
            <a:off x="591116" y="3941405"/>
            <a:ext cx="10589500" cy="785786"/>
          </a:xfrm>
          <a:prstGeom prst="rect">
            <a:avLst/>
          </a:prstGeom>
          <a:noFill/>
        </p:spPr>
        <p:txBody>
          <a:bodyPr wrap="square">
            <a:noAutofit/>
          </a:bodyPr>
          <a:lstStyle/>
          <a:p>
            <a:pPr marL="342900" marR="0" lvl="0" indent="-342900">
              <a:spcBef>
                <a:spcPts val="0"/>
              </a:spcBef>
              <a:spcAft>
                <a:spcPts val="0"/>
              </a:spcAft>
              <a:tabLst>
                <a:tab pos="457200" algn="l"/>
              </a:tabLst>
            </a:pPr>
            <a:r>
              <a:rPr lang="en-US" sz="1700" b="1" dirty="0">
                <a:solidFill>
                  <a:srgbClr val="0070C0"/>
                </a:solidFill>
                <a:effectLst/>
                <a:latin typeface="Calibri" panose="020F0502020204030204" pitchFamily="34" charset="0"/>
                <a:ea typeface="Times New Roman" panose="02020603050405020304" pitchFamily="18" charset="0"/>
              </a:rPr>
              <a:t>Growth Trajectory</a:t>
            </a:r>
            <a:r>
              <a:rPr lang="en-US" sz="1700" dirty="0">
                <a:solidFill>
                  <a:srgbClr val="0070C0"/>
                </a:solidFill>
                <a:effectLst/>
                <a:latin typeface="Calibri" panose="020F0502020204030204" pitchFamily="34" charset="0"/>
                <a:ea typeface="Times New Roman" panose="02020603050405020304" pitchFamily="18" charset="0"/>
              </a:rPr>
              <a:t>. </a:t>
            </a:r>
            <a:r>
              <a:rPr lang="en-US" sz="1700" dirty="0">
                <a:solidFill>
                  <a:schemeClr val="tx1">
                    <a:lumMod val="95000"/>
                    <a:lumOff val="5000"/>
                  </a:schemeClr>
                </a:solidFill>
                <a:effectLst/>
                <a:latin typeface="Calibri" panose="020F0502020204030204" pitchFamily="34" charset="0"/>
                <a:ea typeface="Times New Roman" panose="02020603050405020304" pitchFamily="18" charset="0"/>
              </a:rPr>
              <a:t>We are investing in our products and our broker partners to significantly drive expansion and growth.</a:t>
            </a:r>
            <a:endParaRPr lang="en-US" sz="1700" dirty="0">
              <a:solidFill>
                <a:schemeClr val="tx1">
                  <a:lumMod val="95000"/>
                  <a:lumOff val="5000"/>
                </a:schemeClr>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031E46A6-9711-0D57-784A-032C69C7348E}"/>
              </a:ext>
            </a:extLst>
          </p:cNvPr>
          <p:cNvSpPr txBox="1"/>
          <p:nvPr/>
        </p:nvSpPr>
        <p:spPr>
          <a:xfrm>
            <a:off x="591116" y="4653256"/>
            <a:ext cx="10786926" cy="984522"/>
          </a:xfrm>
          <a:prstGeom prst="rect">
            <a:avLst/>
          </a:prstGeom>
          <a:noFill/>
        </p:spPr>
        <p:txBody>
          <a:bodyPr wrap="square">
            <a:noAutofit/>
          </a:bodyPr>
          <a:lstStyle/>
          <a:p>
            <a:pPr marL="342900" marR="0" lvl="0" indent="-342900">
              <a:spcBef>
                <a:spcPts val="0"/>
              </a:spcBef>
              <a:spcAft>
                <a:spcPts val="0"/>
              </a:spcAft>
              <a:tabLst>
                <a:tab pos="457200" algn="l"/>
              </a:tabLst>
            </a:pPr>
            <a:r>
              <a:rPr lang="en-US" sz="1700" b="1" dirty="0">
                <a:solidFill>
                  <a:srgbClr val="0070C0"/>
                </a:solidFill>
                <a:effectLst/>
                <a:latin typeface="Calibri" panose="020F0502020204030204" pitchFamily="34" charset="0"/>
                <a:ea typeface="Times New Roman" panose="02020603050405020304" pitchFamily="18" charset="0"/>
              </a:rPr>
              <a:t>Apex Partnership</a:t>
            </a:r>
            <a:r>
              <a:rPr lang="en-US" sz="1700" dirty="0">
                <a:solidFill>
                  <a:srgbClr val="0070C0"/>
                </a:solidFill>
                <a:effectLst/>
                <a:latin typeface="Calibri" panose="020F0502020204030204" pitchFamily="34" charset="0"/>
                <a:ea typeface="Times New Roman" panose="02020603050405020304" pitchFamily="18" charset="0"/>
              </a:rPr>
              <a:t>. </a:t>
            </a:r>
            <a:r>
              <a:rPr lang="en-US" sz="1700" dirty="0">
                <a:solidFill>
                  <a:schemeClr val="tx1">
                    <a:lumMod val="95000"/>
                    <a:lumOff val="5000"/>
                  </a:schemeClr>
                </a:solidFill>
                <a:effectLst/>
                <a:latin typeface="Calibri" panose="020F0502020204030204" pitchFamily="34" charset="0"/>
                <a:ea typeface="Times New Roman" panose="02020603050405020304" pitchFamily="18" charset="0"/>
              </a:rPr>
              <a:t>Memorial Hermann has partnered with a tech-enabled company dedicated to developing value-based care solutions that address the needs of the member, the hospital, </a:t>
            </a:r>
            <a:r>
              <a:rPr lang="en-US" sz="1700" i="1" dirty="0">
                <a:solidFill>
                  <a:schemeClr val="tx1">
                    <a:lumMod val="95000"/>
                    <a:lumOff val="5000"/>
                  </a:schemeClr>
                </a:solidFill>
                <a:effectLst/>
                <a:latin typeface="Calibri" panose="020F0502020204030204" pitchFamily="34" charset="0"/>
                <a:ea typeface="Times New Roman" panose="02020603050405020304" pitchFamily="18" charset="0"/>
              </a:rPr>
              <a:t>and</a:t>
            </a:r>
            <a:r>
              <a:rPr lang="en-US" sz="1700" dirty="0">
                <a:solidFill>
                  <a:schemeClr val="tx1">
                    <a:lumMod val="95000"/>
                    <a:lumOff val="5000"/>
                  </a:schemeClr>
                </a:solidFill>
                <a:effectLst/>
                <a:latin typeface="Calibri" panose="020F0502020204030204" pitchFamily="34" charset="0"/>
                <a:ea typeface="Times New Roman" panose="02020603050405020304" pitchFamily="18" charset="0"/>
              </a:rPr>
              <a:t> our approach to sales and retention.</a:t>
            </a:r>
            <a:endParaRPr lang="en-US" sz="1700" dirty="0">
              <a:solidFill>
                <a:schemeClr val="tx1">
                  <a:lumMod val="95000"/>
                  <a:lumOff val="5000"/>
                </a:schemeClr>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1F6F4B17-D62C-1135-3074-2C84A5F72372}"/>
              </a:ext>
            </a:extLst>
          </p:cNvPr>
          <p:cNvSpPr txBox="1"/>
          <p:nvPr/>
        </p:nvSpPr>
        <p:spPr>
          <a:xfrm>
            <a:off x="591116" y="5384669"/>
            <a:ext cx="11088264" cy="785787"/>
          </a:xfrm>
          <a:prstGeom prst="rect">
            <a:avLst/>
          </a:prstGeom>
          <a:noFill/>
        </p:spPr>
        <p:txBody>
          <a:bodyPr wrap="square">
            <a:noAutofit/>
          </a:bodyPr>
          <a:lstStyle/>
          <a:p>
            <a:pPr marL="342900" marR="0" lvl="0" indent="-342900">
              <a:spcBef>
                <a:spcPts val="0"/>
              </a:spcBef>
              <a:spcAft>
                <a:spcPts val="0"/>
              </a:spcAft>
              <a:tabLst>
                <a:tab pos="457200" algn="l"/>
              </a:tabLst>
            </a:pPr>
            <a:r>
              <a:rPr lang="en-US" sz="1700" b="1" dirty="0">
                <a:solidFill>
                  <a:srgbClr val="0070C0"/>
                </a:solidFill>
                <a:effectLst/>
                <a:latin typeface="Calibri" panose="020F0502020204030204" pitchFamily="34" charset="0"/>
                <a:ea typeface="Times New Roman" panose="02020603050405020304" pitchFamily="18" charset="0"/>
              </a:rPr>
              <a:t>A Concierge Approach to Serving Our Partners</a:t>
            </a:r>
            <a:r>
              <a:rPr lang="en-US" sz="1700" dirty="0">
                <a:solidFill>
                  <a:srgbClr val="0070C0"/>
                </a:solidFill>
                <a:effectLst/>
                <a:latin typeface="Calibri" panose="020F0502020204030204" pitchFamily="34" charset="0"/>
                <a:ea typeface="Times New Roman" panose="02020603050405020304" pitchFamily="18" charset="0"/>
              </a:rPr>
              <a:t>. </a:t>
            </a:r>
            <a:r>
              <a:rPr lang="en-US" sz="1700" dirty="0">
                <a:solidFill>
                  <a:schemeClr val="tx1">
                    <a:lumMod val="95000"/>
                    <a:lumOff val="5000"/>
                  </a:schemeClr>
                </a:solidFill>
                <a:effectLst/>
                <a:latin typeface="Calibri" panose="020F0502020204030204" pitchFamily="34" charset="0"/>
                <a:ea typeface="Times New Roman" panose="02020603050405020304" pitchFamily="18" charset="0"/>
              </a:rPr>
              <a:t>We work directly with our partners to quickly respond to market and customer needs. </a:t>
            </a:r>
            <a:endParaRPr lang="en-US" sz="1700" dirty="0">
              <a:solidFill>
                <a:schemeClr val="tx1">
                  <a:lumMod val="95000"/>
                  <a:lumOff val="5000"/>
                </a:schemeClr>
              </a:solidFill>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629" y="379867"/>
            <a:ext cx="1013558" cy="1013558"/>
          </a:xfrm>
          <a:prstGeom prst="rect">
            <a:avLst/>
          </a:prstGeom>
        </p:spPr>
      </p:pic>
    </p:spTree>
    <p:extLst>
      <p:ext uri="{BB962C8B-B14F-4D97-AF65-F5344CB8AC3E}">
        <p14:creationId xmlns:p14="http://schemas.microsoft.com/office/powerpoint/2010/main" val="161892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3"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2"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4"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3"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2"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grpId="1"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5"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4"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par>
                                <p:cTn id="49" presetID="1" presetClass="entr" presetSubtype="0" fill="hold" grpId="3" nodeType="withEffect">
                                  <p:stCondLst>
                                    <p:cond delay="0"/>
                                  </p:stCondLst>
                                  <p:childTnLst>
                                    <p:set>
                                      <p:cBhvr>
                                        <p:cTn id="50" dur="1" fill="hold">
                                          <p:stCondLst>
                                            <p:cond delay="0"/>
                                          </p:stCondLst>
                                        </p:cTn>
                                        <p:tgtEl>
                                          <p:spTgt spid="4"/>
                                        </p:tgtEl>
                                        <p:attrNameLst>
                                          <p:attrName>style.visibility</p:attrName>
                                        </p:attrNameLst>
                                      </p:cBhvr>
                                      <p:to>
                                        <p:strVal val="visible"/>
                                      </p:to>
                                    </p:set>
                                  </p:childTnLst>
                                </p:cTn>
                              </p:par>
                              <p:par>
                                <p:cTn id="51" presetID="1" presetClass="entr" presetSubtype="0" fill="hold" grpId="2"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7" grpId="3"/>
      <p:bldP spid="7" grpId="4"/>
      <p:bldP spid="7" grpId="5"/>
      <p:bldP spid="2" grpId="0"/>
      <p:bldP spid="2" grpId="1"/>
      <p:bldP spid="2" grpId="2"/>
      <p:bldP spid="2" grpId="3"/>
      <p:bldP spid="2" grpId="4"/>
      <p:bldP spid="4" grpId="0"/>
      <p:bldP spid="4" grpId="1"/>
      <p:bldP spid="4" grpId="2"/>
      <p:bldP spid="4" grpId="3"/>
      <p:bldP spid="6" grpId="0"/>
      <p:bldP spid="6" grpId="1"/>
      <p:bldP spid="6" grpId="2"/>
      <p:bldP spid="8" grpId="0"/>
      <p:bldP spid="8" grpId="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lvl="0" indent="0">
              <a:spcBef>
                <a:spcPts val="0"/>
              </a:spcBef>
              <a:buNone/>
            </a:pPr>
            <a:r>
              <a:rPr lang="en-US" sz="2200" dirty="0" smtClean="0">
                <a:solidFill>
                  <a:schemeClr val="tx1">
                    <a:lumMod val="95000"/>
                    <a:lumOff val="5000"/>
                  </a:schemeClr>
                </a:solidFill>
                <a:latin typeface="Calibri" panose="020F0502020204030204" pitchFamily="34" charset="0"/>
                <a:ea typeface="Arial"/>
                <a:cs typeface="Calibri" panose="020F0502020204030204" pitchFamily="34" charset="0"/>
                <a:sym typeface="Arial"/>
              </a:rPr>
              <a:t>Your plan includes</a:t>
            </a:r>
            <a:r>
              <a:rPr lang="en-US" sz="2200" dirty="0">
                <a:solidFill>
                  <a:schemeClr val="tx1">
                    <a:lumMod val="95000"/>
                    <a:lumOff val="5000"/>
                  </a:schemeClr>
                </a:solidFill>
                <a:latin typeface="Calibri" panose="020F0502020204030204" pitchFamily="34" charset="0"/>
                <a:ea typeface="Times New Roman" panose="02020603050405020304" pitchFamily="18" charset="0"/>
              </a:rPr>
              <a:t> </a:t>
            </a:r>
            <a:r>
              <a:rPr lang="en-US" sz="2200" dirty="0" smtClean="0">
                <a:solidFill>
                  <a:schemeClr val="tx1">
                    <a:lumMod val="95000"/>
                    <a:lumOff val="5000"/>
                  </a:schemeClr>
                </a:solidFill>
                <a:latin typeface="Calibri" panose="020F0502020204030204" pitchFamily="34" charset="0"/>
                <a:ea typeface="Times New Roman" panose="02020603050405020304" pitchFamily="18" charset="0"/>
              </a:rPr>
              <a:t>over </a:t>
            </a:r>
            <a:r>
              <a:rPr lang="en-US" sz="2200" dirty="0">
                <a:solidFill>
                  <a:schemeClr val="tx1">
                    <a:lumMod val="95000"/>
                    <a:lumOff val="5000"/>
                  </a:schemeClr>
                </a:solidFill>
                <a:latin typeface="Calibri" panose="020F0502020204030204" pitchFamily="34" charset="0"/>
                <a:ea typeface="Times New Roman" panose="02020603050405020304" pitchFamily="18" charset="0"/>
              </a:rPr>
              <a:t>17 hospitals, 70 clinics, and over 6,700 physicians</a:t>
            </a:r>
            <a:r>
              <a:rPr lang="en-US" sz="2200" dirty="0" smtClean="0">
                <a:solidFill>
                  <a:schemeClr val="tx1">
                    <a:lumMod val="95000"/>
                    <a:lumOff val="5000"/>
                  </a:schemeClr>
                </a:solidFill>
                <a:latin typeface="Calibri" panose="020F0502020204030204" pitchFamily="34" charset="0"/>
                <a:ea typeface="Arial"/>
                <a:cs typeface="Calibri" panose="020F0502020204030204" pitchFamily="34" charset="0"/>
                <a:sym typeface="Arial"/>
              </a:rPr>
              <a:t> across the Memorial Hermann Health System. We also are partnered with a select group of in-network providers. </a:t>
            </a:r>
          </a:p>
          <a:p>
            <a:pPr marL="0" lvl="0" indent="0">
              <a:spcBef>
                <a:spcPts val="0"/>
              </a:spcBef>
              <a:buNone/>
            </a:pPr>
            <a:endParaRPr lang="en-US" sz="2200" dirty="0" smtClean="0">
              <a:solidFill>
                <a:schemeClr val="tx1">
                  <a:lumMod val="95000"/>
                  <a:lumOff val="5000"/>
                </a:schemeClr>
              </a:solidFill>
              <a:latin typeface="Calibri" panose="020F0502020204030204" pitchFamily="34" charset="0"/>
              <a:ea typeface="Arial"/>
              <a:cs typeface="Calibri" panose="020F0502020204030204" pitchFamily="34" charset="0"/>
              <a:sym typeface="Arial"/>
            </a:endParaRPr>
          </a:p>
          <a:p>
            <a:pPr marL="0" lvl="0" indent="0">
              <a:spcBef>
                <a:spcPts val="0"/>
              </a:spcBef>
              <a:buNone/>
            </a:pPr>
            <a:endParaRPr lang="en-US" sz="2200" dirty="0">
              <a:solidFill>
                <a:schemeClr val="tx1">
                  <a:lumMod val="95000"/>
                  <a:lumOff val="5000"/>
                </a:schemeClr>
              </a:solidFill>
              <a:latin typeface="Calibri" panose="020F0502020204030204" pitchFamily="34" charset="0"/>
              <a:ea typeface="Arial"/>
              <a:cs typeface="Calibri" panose="020F0502020204030204" pitchFamily="34" charset="0"/>
              <a:sym typeface="Arial"/>
            </a:endParaRPr>
          </a:p>
          <a:p>
            <a:pPr marL="0" lvl="0" indent="0">
              <a:spcBef>
                <a:spcPts val="0"/>
              </a:spcBef>
              <a:buNone/>
            </a:pPr>
            <a:r>
              <a:rPr lang="en-US" sz="2200" dirty="0" smtClean="0">
                <a:solidFill>
                  <a:schemeClr val="tx1">
                    <a:lumMod val="95000"/>
                    <a:lumOff val="5000"/>
                  </a:schemeClr>
                </a:solidFill>
                <a:latin typeface="Calibri" panose="020F0502020204030204" pitchFamily="34" charset="0"/>
                <a:ea typeface="Arial"/>
                <a:cs typeface="Calibri" panose="020F0502020204030204" pitchFamily="34" charset="0"/>
                <a:sym typeface="Arial"/>
              </a:rPr>
              <a:t>Memorial </a:t>
            </a:r>
            <a:r>
              <a:rPr lang="en-US" sz="2200" dirty="0">
                <a:solidFill>
                  <a:schemeClr val="tx1">
                    <a:lumMod val="95000"/>
                    <a:lumOff val="5000"/>
                  </a:schemeClr>
                </a:solidFill>
                <a:latin typeface="Calibri" panose="020F0502020204030204" pitchFamily="34" charset="0"/>
                <a:ea typeface="Arial"/>
                <a:cs typeface="Calibri" panose="020F0502020204030204" pitchFamily="34" charset="0"/>
                <a:sym typeface="Arial"/>
              </a:rPr>
              <a:t>Hermann’s Network </a:t>
            </a:r>
            <a:r>
              <a:rPr lang="en-US" sz="2200" dirty="0" smtClean="0">
                <a:solidFill>
                  <a:schemeClr val="tx1">
                    <a:lumMod val="95000"/>
                    <a:lumOff val="5000"/>
                  </a:schemeClr>
                </a:solidFill>
                <a:latin typeface="Calibri" panose="020F0502020204030204" pitchFamily="34" charset="0"/>
                <a:ea typeface="Arial"/>
                <a:cs typeface="Calibri" panose="020F0502020204030204" pitchFamily="34" charset="0"/>
                <a:sym typeface="Arial"/>
              </a:rPr>
              <a:t>growth:</a:t>
            </a:r>
          </a:p>
          <a:p>
            <a:pPr marL="0" lvl="0" indent="0">
              <a:spcBef>
                <a:spcPts val="0"/>
              </a:spcBef>
              <a:buNone/>
            </a:pPr>
            <a:endParaRPr lang="en-US" sz="2200" dirty="0">
              <a:solidFill>
                <a:schemeClr val="tx1">
                  <a:lumMod val="95000"/>
                  <a:lumOff val="5000"/>
                </a:schemeClr>
              </a:solidFill>
              <a:latin typeface="Calibri" panose="020F0502020204030204" pitchFamily="34" charset="0"/>
              <a:ea typeface="Arial"/>
              <a:cs typeface="Calibri" panose="020F0502020204030204" pitchFamily="34" charset="0"/>
              <a:sym typeface="Arial"/>
            </a:endParaRPr>
          </a:p>
          <a:p>
            <a:pPr marL="904889" lvl="1" indent="-285750">
              <a:spcBef>
                <a:spcPts val="0"/>
              </a:spcBef>
              <a:buFont typeface="Arial" panose="020B0604020202020204" pitchFamily="34" charset="0"/>
              <a:buChar char="•"/>
            </a:pPr>
            <a:r>
              <a:rPr lang="en-US" sz="1700" dirty="0">
                <a:solidFill>
                  <a:schemeClr val="tx1">
                    <a:lumMod val="95000"/>
                    <a:lumOff val="5000"/>
                  </a:schemeClr>
                </a:solidFill>
                <a:latin typeface="Calibri" panose="020F0502020204030204" pitchFamily="34" charset="0"/>
                <a:ea typeface="Arial"/>
                <a:cs typeface="Calibri" panose="020F0502020204030204" pitchFamily="34" charset="0"/>
                <a:sym typeface="Arial"/>
              </a:rPr>
              <a:t>Village Medical Group</a:t>
            </a:r>
          </a:p>
          <a:p>
            <a:pPr marL="904889" lvl="1" indent="-285750">
              <a:spcBef>
                <a:spcPts val="0"/>
              </a:spcBef>
              <a:buFont typeface="Arial" panose="020B0604020202020204" pitchFamily="34" charset="0"/>
              <a:buChar char="•"/>
            </a:pPr>
            <a:r>
              <a:rPr lang="en-US" sz="1700" dirty="0">
                <a:solidFill>
                  <a:schemeClr val="tx1">
                    <a:lumMod val="95000"/>
                    <a:lumOff val="5000"/>
                  </a:schemeClr>
                </a:solidFill>
                <a:latin typeface="Calibri" panose="020F0502020204030204" pitchFamily="34" charset="0"/>
                <a:ea typeface="Arial"/>
                <a:cs typeface="Calibri" panose="020F0502020204030204" pitchFamily="34" charset="0"/>
                <a:sym typeface="Arial"/>
              </a:rPr>
              <a:t>UTMB</a:t>
            </a:r>
          </a:p>
          <a:p>
            <a:pPr marL="904889" lvl="1" indent="-285750">
              <a:spcBef>
                <a:spcPts val="0"/>
              </a:spcBef>
              <a:buFont typeface="Arial" panose="020B0604020202020204" pitchFamily="34" charset="0"/>
              <a:buChar char="•"/>
            </a:pPr>
            <a:r>
              <a:rPr lang="en-US" sz="1700" dirty="0">
                <a:solidFill>
                  <a:schemeClr val="tx1">
                    <a:lumMod val="95000"/>
                    <a:lumOff val="5000"/>
                  </a:schemeClr>
                </a:solidFill>
                <a:latin typeface="Calibri" panose="020F0502020204030204" pitchFamily="34" charset="0"/>
                <a:ea typeface="Arial"/>
                <a:cs typeface="Calibri" panose="020F0502020204030204" pitchFamily="34" charset="0"/>
                <a:sym typeface="Arial"/>
              </a:rPr>
              <a:t>Unity Physicians</a:t>
            </a:r>
          </a:p>
          <a:p>
            <a:pPr marL="904889" lvl="1" indent="-285750">
              <a:spcBef>
                <a:spcPts val="0"/>
              </a:spcBef>
              <a:buFont typeface="Arial" panose="020B0604020202020204" pitchFamily="34" charset="0"/>
              <a:buChar char="•"/>
            </a:pPr>
            <a:r>
              <a:rPr lang="en-US" sz="1700" dirty="0" err="1">
                <a:solidFill>
                  <a:schemeClr val="tx1">
                    <a:lumMod val="95000"/>
                    <a:lumOff val="5000"/>
                  </a:schemeClr>
                </a:solidFill>
                <a:latin typeface="Calibri" panose="020F0502020204030204" pitchFamily="34" charset="0"/>
                <a:ea typeface="Arial"/>
                <a:cs typeface="Calibri" panose="020F0502020204030204" pitchFamily="34" charset="0"/>
                <a:sym typeface="Arial"/>
              </a:rPr>
              <a:t>CenterWell</a:t>
            </a:r>
            <a:endParaRPr lang="en-US" sz="1700" dirty="0">
              <a:solidFill>
                <a:schemeClr val="tx1">
                  <a:lumMod val="95000"/>
                  <a:lumOff val="5000"/>
                </a:schemeClr>
              </a:solidFill>
              <a:latin typeface="Calibri" panose="020F0502020204030204" pitchFamily="34" charset="0"/>
              <a:ea typeface="Arial"/>
              <a:cs typeface="Calibri" panose="020F0502020204030204" pitchFamily="34" charset="0"/>
              <a:sym typeface="Arial"/>
            </a:endParaRPr>
          </a:p>
          <a:p>
            <a:pPr marL="904889" lvl="1" indent="-285750">
              <a:spcBef>
                <a:spcPts val="0"/>
              </a:spcBef>
              <a:buFont typeface="Arial" panose="020B0604020202020204" pitchFamily="34" charset="0"/>
              <a:buChar char="•"/>
            </a:pPr>
            <a:r>
              <a:rPr lang="en-US" sz="1700" dirty="0">
                <a:solidFill>
                  <a:schemeClr val="tx1">
                    <a:lumMod val="95000"/>
                    <a:lumOff val="5000"/>
                  </a:schemeClr>
                </a:solidFill>
                <a:latin typeface="Calibri" panose="020F0502020204030204" pitchFamily="34" charset="0"/>
                <a:ea typeface="Arial"/>
                <a:cs typeface="Calibri" panose="020F0502020204030204" pitchFamily="34" charset="0"/>
                <a:sym typeface="Arial"/>
              </a:rPr>
              <a:t>ACE Physicians</a:t>
            </a:r>
          </a:p>
          <a:p>
            <a:pPr marL="904889" lvl="1" indent="-285750">
              <a:spcBef>
                <a:spcPts val="0"/>
              </a:spcBef>
              <a:buFont typeface="Arial" panose="020B0604020202020204" pitchFamily="34" charset="0"/>
              <a:buChar char="•"/>
            </a:pPr>
            <a:r>
              <a:rPr lang="en-US" sz="1700" dirty="0">
                <a:solidFill>
                  <a:schemeClr val="tx1">
                    <a:lumMod val="95000"/>
                    <a:lumOff val="5000"/>
                  </a:schemeClr>
                </a:solidFill>
                <a:latin typeface="Calibri" panose="020F0502020204030204" pitchFamily="34" charset="0"/>
                <a:ea typeface="Arial"/>
                <a:cs typeface="Calibri" panose="020F0502020204030204" pitchFamily="34" charset="0"/>
                <a:sym typeface="Arial"/>
              </a:rPr>
              <a:t>New Wave Physicians</a:t>
            </a:r>
          </a:p>
          <a:p>
            <a:pPr marL="904889" lvl="1" indent="-285750">
              <a:spcBef>
                <a:spcPts val="0"/>
              </a:spcBef>
              <a:buFont typeface="Arial" panose="020B0604020202020204" pitchFamily="34" charset="0"/>
              <a:buChar char="•"/>
            </a:pPr>
            <a:r>
              <a:rPr lang="en-US" sz="1700" dirty="0">
                <a:solidFill>
                  <a:schemeClr val="tx1">
                    <a:lumMod val="95000"/>
                    <a:lumOff val="5000"/>
                  </a:schemeClr>
                </a:solidFill>
                <a:latin typeface="Calibri" panose="020F0502020204030204" pitchFamily="34" charset="0"/>
                <a:ea typeface="Arial"/>
                <a:cs typeface="Calibri" panose="020F0502020204030204" pitchFamily="34" charset="0"/>
                <a:sym typeface="Arial"/>
              </a:rPr>
              <a:t>Northwest Internal </a:t>
            </a:r>
            <a:r>
              <a:rPr lang="en-US" sz="1700" dirty="0" smtClean="0">
                <a:solidFill>
                  <a:schemeClr val="tx1">
                    <a:lumMod val="95000"/>
                    <a:lumOff val="5000"/>
                  </a:schemeClr>
                </a:solidFill>
                <a:latin typeface="Calibri" panose="020F0502020204030204" pitchFamily="34" charset="0"/>
                <a:ea typeface="Arial"/>
                <a:cs typeface="Calibri" panose="020F0502020204030204" pitchFamily="34" charset="0"/>
                <a:sym typeface="Arial"/>
              </a:rPr>
              <a:t>Medicine</a:t>
            </a:r>
            <a:endParaRPr lang="en-US" sz="1700" b="1" dirty="0"/>
          </a:p>
        </p:txBody>
      </p:sp>
      <p:sp>
        <p:nvSpPr>
          <p:cNvPr id="3" name="Title 2"/>
          <p:cNvSpPr>
            <a:spLocks noGrp="1"/>
          </p:cNvSpPr>
          <p:nvPr>
            <p:ph type="title"/>
          </p:nvPr>
        </p:nvSpPr>
        <p:spPr>
          <a:xfrm>
            <a:off x="609600" y="323985"/>
            <a:ext cx="8229600" cy="1051560"/>
          </a:xfrm>
        </p:spPr>
        <p:txBody>
          <a:bodyPr/>
          <a:lstStyle/>
          <a:p>
            <a:r>
              <a:rPr lang="en-US" dirty="0" smtClean="0">
                <a:solidFill>
                  <a:srgbClr val="FFC000"/>
                </a:solidFill>
                <a:latin typeface="Calibri" panose="020F0502020204030204" pitchFamily="34" charset="0"/>
                <a:cs typeface="Calibri" panose="020F0502020204030204" pitchFamily="34" charset="0"/>
              </a:rPr>
              <a:t>Memorial Hermann Provider Network</a:t>
            </a:r>
            <a:endParaRPr lang="en-US" dirty="0">
              <a:solidFill>
                <a:srgbClr val="FFC00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5277689" y="3575567"/>
            <a:ext cx="5775793" cy="1026969"/>
          </a:xfrm>
          <a:prstGeom prst="rect">
            <a:avLst/>
          </a:prstGeom>
        </p:spPr>
      </p:pic>
    </p:spTree>
    <p:extLst>
      <p:ext uri="{BB962C8B-B14F-4D97-AF65-F5344CB8AC3E}">
        <p14:creationId xmlns:p14="http://schemas.microsoft.com/office/powerpoint/2010/main" val="336450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2751" y="220201"/>
            <a:ext cx="6186134" cy="1356360"/>
          </a:xfrm>
        </p:spPr>
        <p:txBody>
          <a:bodyPr>
            <a:normAutofit/>
          </a:bodyPr>
          <a:lstStyle/>
          <a:p>
            <a:r>
              <a:rPr lang="en-US" dirty="0">
                <a:solidFill>
                  <a:srgbClr val="FFC000"/>
                </a:solidFill>
                <a:latin typeface="Calibri" panose="020F0502020204030204" pitchFamily="34" charset="0"/>
                <a:cs typeface="Calibri" panose="020F0502020204030204" pitchFamily="34" charset="0"/>
              </a:rPr>
              <a:t>Facilities Network</a:t>
            </a:r>
          </a:p>
        </p:txBody>
      </p:sp>
      <p:sp>
        <p:nvSpPr>
          <p:cNvPr id="5" name="TextBox 4"/>
          <p:cNvSpPr txBox="1"/>
          <p:nvPr/>
        </p:nvSpPr>
        <p:spPr>
          <a:xfrm>
            <a:off x="1042751" y="1567852"/>
            <a:ext cx="4534084" cy="313932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Memorial Hermann </a:t>
            </a:r>
            <a:r>
              <a:rPr lang="en-US" i="1" dirty="0">
                <a:latin typeface="Calibri" panose="020F0502020204030204" pitchFamily="34" charset="0"/>
                <a:cs typeface="Calibri" panose="020F0502020204030204" pitchFamily="34" charset="0"/>
              </a:rPr>
              <a:t>Advantage</a:t>
            </a:r>
            <a:r>
              <a:rPr lang="en-US" dirty="0">
                <a:latin typeface="Calibri" panose="020F0502020204030204" pitchFamily="34" charset="0"/>
                <a:cs typeface="Calibri" panose="020F0502020204030204" pitchFamily="34" charset="0"/>
              </a:rPr>
              <a:t> is backed by the Memorial Hermann Health System — </a:t>
            </a:r>
          </a:p>
          <a:p>
            <a:r>
              <a:rPr lang="en-US" dirty="0">
                <a:latin typeface="Calibri" panose="020F0502020204030204" pitchFamily="34" charset="0"/>
                <a:cs typeface="Calibri" panose="020F0502020204030204" pitchFamily="34" charset="0"/>
              </a:rPr>
              <a:t>a trusted name in Houston health care for more than 112 years.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With Memorial Hermann </a:t>
            </a:r>
            <a:r>
              <a:rPr lang="en-US" i="1" dirty="0">
                <a:latin typeface="Calibri" panose="020F0502020204030204" pitchFamily="34" charset="0"/>
                <a:cs typeface="Calibri" panose="020F0502020204030204" pitchFamily="34" charset="0"/>
              </a:rPr>
              <a:t>Advantage</a:t>
            </a:r>
            <a:r>
              <a:rPr lang="en-US" dirty="0">
                <a:latin typeface="Calibri" panose="020F0502020204030204" pitchFamily="34" charset="0"/>
                <a:cs typeface="Calibri" panose="020F0502020204030204" pitchFamily="34" charset="0"/>
              </a:rPr>
              <a:t>, you get a high level of care near where you live or work, because Memorial Hermann has numerous facilities throughout Greater Houston, including hospitals, imaging centers, specialty institutes and more.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8286" y="542614"/>
            <a:ext cx="5905497" cy="5757706"/>
          </a:xfrm>
          <a:prstGeom prst="rect">
            <a:avLst/>
          </a:prstGeom>
        </p:spPr>
      </p:pic>
    </p:spTree>
    <p:extLst>
      <p:ext uri="{BB962C8B-B14F-4D97-AF65-F5344CB8AC3E}">
        <p14:creationId xmlns:p14="http://schemas.microsoft.com/office/powerpoint/2010/main" val="2695301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3475" y="342923"/>
            <a:ext cx="9216188" cy="3255264"/>
          </a:xfrm>
        </p:spPr>
        <p:txBody>
          <a:bodyPr>
            <a:normAutofit/>
          </a:bodyPr>
          <a:lstStyle/>
          <a:p>
            <a:r>
              <a:rPr lang="en-US" sz="4000" b="1" dirty="0">
                <a:solidFill>
                  <a:schemeClr val="accent1"/>
                </a:solidFill>
                <a:latin typeface="Calibri" panose="020F0502020204030204" pitchFamily="34" charset="0"/>
                <a:cs typeface="Calibri" panose="020F0502020204030204" pitchFamily="34" charset="0"/>
              </a:rPr>
              <a:t>Summary of Benefits</a:t>
            </a:r>
            <a:br>
              <a:rPr lang="en-US" sz="4000" b="1" dirty="0">
                <a:solidFill>
                  <a:schemeClr val="accent1"/>
                </a:solidFill>
                <a:latin typeface="Calibri" panose="020F0502020204030204" pitchFamily="34" charset="0"/>
                <a:cs typeface="Calibri" panose="020F0502020204030204" pitchFamily="34" charset="0"/>
              </a:rPr>
            </a:br>
            <a:r>
              <a:rPr lang="en-US" sz="4000" b="1" dirty="0" smtClean="0">
                <a:solidFill>
                  <a:schemeClr val="accent1"/>
                </a:solidFill>
                <a:latin typeface="Calibri" panose="020F0502020204030204" pitchFamily="34" charset="0"/>
                <a:cs typeface="Calibri" panose="020F0502020204030204" pitchFamily="34" charset="0"/>
              </a:rPr>
              <a:t>*</a:t>
            </a:r>
            <a:r>
              <a:rPr lang="en-US" sz="4000" b="1" i="1" dirty="0" smtClean="0">
                <a:solidFill>
                  <a:schemeClr val="accent1"/>
                </a:solidFill>
                <a:latin typeface="Calibri" panose="020F0502020204030204" pitchFamily="34" charset="0"/>
                <a:cs typeface="Calibri" panose="020F0502020204030204" pitchFamily="34" charset="0"/>
              </a:rPr>
              <a:t>Advantage</a:t>
            </a:r>
            <a:r>
              <a:rPr lang="en-US" sz="4000" dirty="0">
                <a:solidFill>
                  <a:schemeClr val="accent1"/>
                </a:solidFill>
                <a:latin typeface="Calibri" panose="020F0502020204030204" pitchFamily="34" charset="0"/>
                <a:cs typeface="Calibri" panose="020F0502020204030204" pitchFamily="34" charset="0"/>
              </a:rPr>
              <a:t> </a:t>
            </a:r>
            <a:r>
              <a:rPr lang="en-US" sz="4000" dirty="0" smtClean="0">
                <a:solidFill>
                  <a:schemeClr val="accent1"/>
                </a:solidFill>
                <a:latin typeface="Calibri" panose="020F0502020204030204" pitchFamily="34" charset="0"/>
                <a:cs typeface="Calibri" panose="020F0502020204030204" pitchFamily="34" charset="0"/>
              </a:rPr>
              <a:t>Golden triangle plan</a:t>
            </a:r>
            <a:endParaRPr lang="en-US" sz="4000" b="1" dirty="0">
              <a:solidFill>
                <a:schemeClr val="accent1"/>
              </a:solidFill>
              <a:latin typeface="Calibri" panose="020F0502020204030204" pitchFamily="34" charset="0"/>
              <a:cs typeface="Calibri" panose="020F0502020204030204" pitchFamily="34" charset="0"/>
            </a:endParaRPr>
          </a:p>
        </p:txBody>
      </p:sp>
      <p:sp>
        <p:nvSpPr>
          <p:cNvPr id="5" name="Rectangle 4"/>
          <p:cNvSpPr/>
          <p:nvPr/>
        </p:nvSpPr>
        <p:spPr>
          <a:xfrm>
            <a:off x="252984" y="4419579"/>
            <a:ext cx="2324100" cy="225552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9324" y="4837131"/>
            <a:ext cx="2502411" cy="1420416"/>
          </a:xfrm>
          <a:prstGeom prst="rect">
            <a:avLst/>
          </a:prstGeom>
        </p:spPr>
      </p:pic>
    </p:spTree>
    <p:extLst>
      <p:ext uri="{BB962C8B-B14F-4D97-AF65-F5344CB8AC3E}">
        <p14:creationId xmlns:p14="http://schemas.microsoft.com/office/powerpoint/2010/main" val="11993183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53B7E-BE1C-794E-8F73-D7E8127018B3}"/>
              </a:ext>
            </a:extLst>
          </p:cNvPr>
          <p:cNvSpPr>
            <a:spLocks noGrp="1"/>
          </p:cNvSpPr>
          <p:nvPr>
            <p:ph type="ctrTitle"/>
          </p:nvPr>
        </p:nvSpPr>
        <p:spPr/>
        <p:txBody>
          <a:bodyPr>
            <a:noAutofit/>
          </a:bodyPr>
          <a:lstStyle/>
          <a:p>
            <a:r>
              <a:rPr lang="en-US" sz="4000" dirty="0" smtClean="0">
                <a:latin typeface="+mj-lt"/>
              </a:rPr>
              <a:t>2024 Plan Benefits </a:t>
            </a:r>
            <a:endParaRPr lang="en-US" sz="4000" dirty="0">
              <a:latin typeface="+mj-lt"/>
            </a:endParaRPr>
          </a:p>
        </p:txBody>
      </p:sp>
    </p:spTree>
    <p:extLst>
      <p:ext uri="{BB962C8B-B14F-4D97-AF65-F5344CB8AC3E}">
        <p14:creationId xmlns:p14="http://schemas.microsoft.com/office/powerpoint/2010/main" val="184623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S_UNIQUEID" val="7930"/>
</p:tagLst>
</file>

<file path=ppt/tags/tag10.xml><?xml version="1.0" encoding="utf-8"?>
<p:tagLst xmlns:a="http://schemas.openxmlformats.org/drawingml/2006/main" xmlns:r="http://schemas.openxmlformats.org/officeDocument/2006/relationships" xmlns:p="http://schemas.openxmlformats.org/presentationml/2006/main">
  <p:tag name="AS_UNIQUEID" val="7918"/>
</p:tagLst>
</file>

<file path=ppt/tags/tag11.xml><?xml version="1.0" encoding="utf-8"?>
<p:tagLst xmlns:a="http://schemas.openxmlformats.org/drawingml/2006/main" xmlns:r="http://schemas.openxmlformats.org/officeDocument/2006/relationships" xmlns:p="http://schemas.openxmlformats.org/presentationml/2006/main">
  <p:tag name="AS_UNIQUEID" val="7930"/>
</p:tagLst>
</file>

<file path=ppt/tags/tag12.xml><?xml version="1.0" encoding="utf-8"?>
<p:tagLst xmlns:a="http://schemas.openxmlformats.org/drawingml/2006/main" xmlns:r="http://schemas.openxmlformats.org/officeDocument/2006/relationships" xmlns:p="http://schemas.openxmlformats.org/presentationml/2006/main">
  <p:tag name="AS_UNIQUEID" val="7934"/>
</p:tagLst>
</file>

<file path=ppt/tags/tag13.xml><?xml version="1.0" encoding="utf-8"?>
<p:tagLst xmlns:a="http://schemas.openxmlformats.org/drawingml/2006/main" xmlns:r="http://schemas.openxmlformats.org/officeDocument/2006/relationships" xmlns:p="http://schemas.openxmlformats.org/presentationml/2006/main">
  <p:tag name="AS_UNIQUEID" val="7935"/>
</p:tagLst>
</file>

<file path=ppt/tags/tag14.xml><?xml version="1.0" encoding="utf-8"?>
<p:tagLst xmlns:a="http://schemas.openxmlformats.org/drawingml/2006/main" xmlns:r="http://schemas.openxmlformats.org/officeDocument/2006/relationships" xmlns:p="http://schemas.openxmlformats.org/presentationml/2006/main">
  <p:tag name="AS_UNIQUEID" val="7936"/>
</p:tagLst>
</file>

<file path=ppt/tags/tag15.xml><?xml version="1.0" encoding="utf-8"?>
<p:tagLst xmlns:a="http://schemas.openxmlformats.org/drawingml/2006/main" xmlns:r="http://schemas.openxmlformats.org/officeDocument/2006/relationships" xmlns:p="http://schemas.openxmlformats.org/presentationml/2006/main">
  <p:tag name="AS_UNIQUEID" val="7917"/>
</p:tagLst>
</file>

<file path=ppt/tags/tag16.xml><?xml version="1.0" encoding="utf-8"?>
<p:tagLst xmlns:a="http://schemas.openxmlformats.org/drawingml/2006/main" xmlns:r="http://schemas.openxmlformats.org/officeDocument/2006/relationships" xmlns:p="http://schemas.openxmlformats.org/presentationml/2006/main">
  <p:tag name="AS_UNIQUEID" val="7918"/>
</p:tagLst>
</file>

<file path=ppt/tags/tag17.xml><?xml version="1.0" encoding="utf-8"?>
<p:tagLst xmlns:a="http://schemas.openxmlformats.org/drawingml/2006/main" xmlns:r="http://schemas.openxmlformats.org/officeDocument/2006/relationships" xmlns:p="http://schemas.openxmlformats.org/presentationml/2006/main">
  <p:tag name="AS_UNIQUEID" val="7922"/>
</p:tagLst>
</file>

<file path=ppt/tags/tag18.xml><?xml version="1.0" encoding="utf-8"?>
<p:tagLst xmlns:a="http://schemas.openxmlformats.org/drawingml/2006/main" xmlns:r="http://schemas.openxmlformats.org/officeDocument/2006/relationships" xmlns:p="http://schemas.openxmlformats.org/presentationml/2006/main">
  <p:tag name="AS_UNIQUEID" val="7923"/>
</p:tagLst>
</file>

<file path=ppt/tags/tag2.xml><?xml version="1.0" encoding="utf-8"?>
<p:tagLst xmlns:a="http://schemas.openxmlformats.org/drawingml/2006/main" xmlns:r="http://schemas.openxmlformats.org/officeDocument/2006/relationships" xmlns:p="http://schemas.openxmlformats.org/presentationml/2006/main">
  <p:tag name="AS_UNIQUEID" val="7934"/>
</p:tagLst>
</file>

<file path=ppt/tags/tag3.xml><?xml version="1.0" encoding="utf-8"?>
<p:tagLst xmlns:a="http://schemas.openxmlformats.org/drawingml/2006/main" xmlns:r="http://schemas.openxmlformats.org/officeDocument/2006/relationships" xmlns:p="http://schemas.openxmlformats.org/presentationml/2006/main">
  <p:tag name="AS_UNIQUEID" val="7935"/>
</p:tagLst>
</file>

<file path=ppt/tags/tag4.xml><?xml version="1.0" encoding="utf-8"?>
<p:tagLst xmlns:a="http://schemas.openxmlformats.org/drawingml/2006/main" xmlns:r="http://schemas.openxmlformats.org/officeDocument/2006/relationships" xmlns:p="http://schemas.openxmlformats.org/presentationml/2006/main">
  <p:tag name="AS_UNIQUEID" val="7936"/>
</p:tagLst>
</file>

<file path=ppt/tags/tag5.xml><?xml version="1.0" encoding="utf-8"?>
<p:tagLst xmlns:a="http://schemas.openxmlformats.org/drawingml/2006/main" xmlns:r="http://schemas.openxmlformats.org/officeDocument/2006/relationships" xmlns:p="http://schemas.openxmlformats.org/presentationml/2006/main">
  <p:tag name="AS_UNIQUEID" val="7917"/>
</p:tagLst>
</file>

<file path=ppt/tags/tag6.xml><?xml version="1.0" encoding="utf-8"?>
<p:tagLst xmlns:a="http://schemas.openxmlformats.org/drawingml/2006/main" xmlns:r="http://schemas.openxmlformats.org/officeDocument/2006/relationships" xmlns:p="http://schemas.openxmlformats.org/presentationml/2006/main">
  <p:tag name="AS_UNIQUEID" val="7918"/>
</p:tagLst>
</file>

<file path=ppt/tags/tag7.xml><?xml version="1.0" encoding="utf-8"?>
<p:tagLst xmlns:a="http://schemas.openxmlformats.org/drawingml/2006/main" xmlns:r="http://schemas.openxmlformats.org/officeDocument/2006/relationships" xmlns:p="http://schemas.openxmlformats.org/presentationml/2006/main">
  <p:tag name="AS_UNIQUEID" val="7922"/>
</p:tagLst>
</file>

<file path=ppt/tags/tag8.xml><?xml version="1.0" encoding="utf-8"?>
<p:tagLst xmlns:a="http://schemas.openxmlformats.org/drawingml/2006/main" xmlns:r="http://schemas.openxmlformats.org/officeDocument/2006/relationships" xmlns:p="http://schemas.openxmlformats.org/presentationml/2006/main">
  <p:tag name="AS_UNIQUEID" val="7923"/>
</p:tagLst>
</file>

<file path=ppt/tags/tag9.xml><?xml version="1.0" encoding="utf-8"?>
<p:tagLst xmlns:a="http://schemas.openxmlformats.org/drawingml/2006/main" xmlns:r="http://schemas.openxmlformats.org/officeDocument/2006/relationships" xmlns:p="http://schemas.openxmlformats.org/presentationml/2006/main">
  <p:tag name="AS_UNIQUEID" val="7917"/>
</p:tagLst>
</file>

<file path=ppt/theme/theme1.xml><?xml version="1.0" encoding="utf-8"?>
<a:theme xmlns:a="http://schemas.openxmlformats.org/drawingml/2006/main" name="MH - Blue">
  <a:themeElements>
    <a:clrScheme name="Custom 61">
      <a:dk1>
        <a:srgbClr val="000000"/>
      </a:dk1>
      <a:lt1>
        <a:srgbClr val="FFFFFF"/>
      </a:lt1>
      <a:dk2>
        <a:srgbClr val="6C7379"/>
      </a:dk2>
      <a:lt2>
        <a:srgbClr val="F9FAF9"/>
      </a:lt2>
      <a:accent1>
        <a:srgbClr val="F6A900"/>
      </a:accent1>
      <a:accent2>
        <a:srgbClr val="B13737"/>
      </a:accent2>
      <a:accent3>
        <a:srgbClr val="18637E"/>
      </a:accent3>
      <a:accent4>
        <a:srgbClr val="3579AC"/>
      </a:accent4>
      <a:accent5>
        <a:srgbClr val="23A0A4"/>
      </a:accent5>
      <a:accent6>
        <a:srgbClr val="4C7389"/>
      </a:accent6>
      <a:hlink>
        <a:srgbClr val="23A0A4"/>
      </a:hlink>
      <a:folHlink>
        <a:srgbClr val="4C7389"/>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36000" tIns="36000" rIns="36000" bIns="36000" rtlCol="0">
        <a:spAutoFit/>
      </a:bodyPr>
      <a:lstStyle>
        <a:defPPr marL="0" indent="0">
          <a:buNone/>
          <a:defRPr sz="1600" dirty="0" smtClean="0"/>
        </a:defPPr>
      </a:lstStyle>
    </a:txDef>
  </a:objectDefaults>
  <a:extraClrSchemeLst/>
  <a:extLst>
    <a:ext uri="{05A4C25C-085E-4340-85A3-A5531E510DB2}">
      <thm15:themeFamily xmlns:thm15="http://schemas.microsoft.com/office/thememl/2012/main" name="Memorial Hermann_16.9.potx" id="{74B112D7-1596-44FD-B79F-01571BD373FB}" vid="{C99773FE-E9A0-4103-B0E0-2BCC23E1432A}"/>
    </a:ext>
  </a:extLst>
</a:theme>
</file>

<file path=ppt/theme/theme2.xml><?xml version="1.0" encoding="utf-8"?>
<a:theme xmlns:a="http://schemas.openxmlformats.org/drawingml/2006/main" name="1_MH - Blue">
  <a:themeElements>
    <a:clrScheme name="Custom 61">
      <a:dk1>
        <a:srgbClr val="000000"/>
      </a:dk1>
      <a:lt1>
        <a:srgbClr val="FFFFFF"/>
      </a:lt1>
      <a:dk2>
        <a:srgbClr val="6C7379"/>
      </a:dk2>
      <a:lt2>
        <a:srgbClr val="F9FAF9"/>
      </a:lt2>
      <a:accent1>
        <a:srgbClr val="F6A900"/>
      </a:accent1>
      <a:accent2>
        <a:srgbClr val="B13737"/>
      </a:accent2>
      <a:accent3>
        <a:srgbClr val="18637E"/>
      </a:accent3>
      <a:accent4>
        <a:srgbClr val="3579AC"/>
      </a:accent4>
      <a:accent5>
        <a:srgbClr val="23A0A4"/>
      </a:accent5>
      <a:accent6>
        <a:srgbClr val="4C7389"/>
      </a:accent6>
      <a:hlink>
        <a:srgbClr val="23A0A4"/>
      </a:hlink>
      <a:folHlink>
        <a:srgbClr val="4C7389"/>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1"/>
        </a:solidFill>
        <a:ln w="9525">
          <a:solidFill>
            <a:schemeClr val="tx1"/>
          </a:solidFill>
        </a:ln>
      </a:spPr>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defPPr marL="0" indent="0" algn="ctr">
          <a:buNone/>
          <a:defRPr sz="16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36000" tIns="36000" rIns="36000" bIns="36000" rtlCol="0">
        <a:spAutoFit/>
      </a:bodyPr>
      <a:lstStyle>
        <a:defPPr marL="0" indent="0">
          <a:buNone/>
          <a:defRPr sz="1600" dirty="0" smtClean="0"/>
        </a:defPPr>
      </a:lstStyle>
    </a:txDef>
  </a:objectDefaults>
  <a:extraClrSchemeLst/>
  <a:extLst>
    <a:ext uri="{05A4C25C-085E-4340-85A3-A5531E510DB2}">
      <thm15:themeFamily xmlns:thm15="http://schemas.microsoft.com/office/thememl/2012/main" name="Memorial Hermann_16.9.potx" id="{74B112D7-1596-44FD-B79F-01571BD373FB}" vid="{C99773FE-E9A0-4103-B0E0-2BCC23E1432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Corporate PPT 2023</Template>
  <TotalTime>9096</TotalTime>
  <Words>3105</Words>
  <Application>Microsoft Office PowerPoint</Application>
  <PresentationFormat>Widescreen</PresentationFormat>
  <Paragraphs>394</Paragraphs>
  <Slides>35</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Arial</vt:lpstr>
      <vt:lpstr>Avenir Book</vt:lpstr>
      <vt:lpstr>Calibri</vt:lpstr>
      <vt:lpstr>Corbel</vt:lpstr>
      <vt:lpstr>Franklin Gothic Book</vt:lpstr>
      <vt:lpstr>Franklin Gothic Medium</vt:lpstr>
      <vt:lpstr>Times New Roman</vt:lpstr>
      <vt:lpstr>Wingdings 2</vt:lpstr>
      <vt:lpstr>MH - Blue</vt:lpstr>
      <vt:lpstr>1_MH - Blue</vt:lpstr>
      <vt:lpstr>MEMORIAL HERMANN MEDICARE ADVANTAGE  </vt:lpstr>
      <vt:lpstr>WELCOME</vt:lpstr>
      <vt:lpstr>Meeting Agenda </vt:lpstr>
      <vt:lpstr>Are you qualified for Memorial Hermann Advantage Golden Triangle?</vt:lpstr>
      <vt:lpstr>Our WHY</vt:lpstr>
      <vt:lpstr>Memorial Hermann Provider Network</vt:lpstr>
      <vt:lpstr>Facilities Network</vt:lpstr>
      <vt:lpstr>Summary of Benefits *Advantage Golden triangle plan</vt:lpstr>
      <vt:lpstr>2024 Plan Benefits </vt:lpstr>
      <vt:lpstr>Plan Information</vt:lpstr>
      <vt:lpstr>Plan Information</vt:lpstr>
      <vt:lpstr>Plan Information</vt:lpstr>
      <vt:lpstr>Plan Information</vt:lpstr>
      <vt:lpstr>PowerPoint Presentation</vt:lpstr>
      <vt:lpstr>PowerPoint Presentation</vt:lpstr>
      <vt:lpstr>Plan Information</vt:lpstr>
      <vt:lpstr>Plan Information</vt:lpstr>
      <vt:lpstr>SUPPLEMENTAL BENEFIT INFORMATION</vt:lpstr>
      <vt:lpstr>Dental</vt:lpstr>
      <vt:lpstr>Transportation</vt:lpstr>
      <vt:lpstr>Meals</vt:lpstr>
      <vt:lpstr>Flexible Spending Card</vt:lpstr>
      <vt:lpstr>PHARMACY</vt:lpstr>
      <vt:lpstr>Initial Coverage: Retail Cost-Sharing </vt:lpstr>
      <vt:lpstr>Golden Triangle: Mail Order Cost-Sharing </vt:lpstr>
      <vt:lpstr>Prescription Drug Coverage Plan Highlights </vt:lpstr>
      <vt:lpstr>Plan Prescription Highlights </vt:lpstr>
      <vt:lpstr>HMO Plans Prescription Drug Coverage:</vt:lpstr>
      <vt:lpstr>Coverage Gap &amp; Catastrophic Coverage</vt:lpstr>
      <vt:lpstr>VALUE-ADDED PROGRAMS</vt:lpstr>
      <vt:lpstr>Silver&amp;Fit® Fitness Program </vt:lpstr>
      <vt:lpstr>Healthy Advantage Wellness Program</vt:lpstr>
      <vt:lpstr>Language Support Services </vt:lpstr>
      <vt:lpstr>Language Support Services </vt:lpstr>
      <vt:lpstr>Questions?</vt:lpstr>
    </vt:vector>
  </TitlesOfParts>
  <Company>Memorial Hermann Healthcare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Memorial Hermann Medicare Advantage Jefferson HMO Plan</dc:title>
  <dc:creator>Huddleston, Ashten</dc:creator>
  <cp:lastModifiedBy>Huddleston, Ashten</cp:lastModifiedBy>
  <cp:revision>129</cp:revision>
  <dcterms:created xsi:type="dcterms:W3CDTF">2021-08-09T17:32:52Z</dcterms:created>
  <dcterms:modified xsi:type="dcterms:W3CDTF">2023-09-11T14:37:04Z</dcterms:modified>
</cp:coreProperties>
</file>